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8"/>
  </p:notesMasterIdLst>
  <p:sldIdLst>
    <p:sldId id="265" r:id="rId2"/>
    <p:sldId id="427" r:id="rId3"/>
    <p:sldId id="400" r:id="rId4"/>
    <p:sldId id="450" r:id="rId5"/>
    <p:sldId id="268" r:id="rId6"/>
    <p:sldId id="465" r:id="rId7"/>
    <p:sldId id="460" r:id="rId8"/>
    <p:sldId id="463" r:id="rId9"/>
    <p:sldId id="464" r:id="rId10"/>
    <p:sldId id="462" r:id="rId11"/>
    <p:sldId id="459" r:id="rId12"/>
    <p:sldId id="458" r:id="rId13"/>
    <p:sldId id="432" r:id="rId14"/>
    <p:sldId id="434" r:id="rId15"/>
    <p:sldId id="399" r:id="rId16"/>
    <p:sldId id="377" r:id="rId17"/>
    <p:sldId id="332" r:id="rId18"/>
    <p:sldId id="312" r:id="rId19"/>
    <p:sldId id="393" r:id="rId20"/>
    <p:sldId id="333" r:id="rId21"/>
    <p:sldId id="435" r:id="rId22"/>
    <p:sldId id="327" r:id="rId23"/>
    <p:sldId id="395" r:id="rId24"/>
    <p:sldId id="418" r:id="rId25"/>
    <p:sldId id="337" r:id="rId26"/>
    <p:sldId id="313" r:id="rId27"/>
    <p:sldId id="403" r:id="rId28"/>
    <p:sldId id="404" r:id="rId29"/>
    <p:sldId id="426" r:id="rId30"/>
    <p:sldId id="406" r:id="rId31"/>
    <p:sldId id="407" r:id="rId32"/>
    <p:sldId id="408" r:id="rId33"/>
    <p:sldId id="409" r:id="rId34"/>
    <p:sldId id="411" r:id="rId35"/>
    <p:sldId id="413" r:id="rId36"/>
    <p:sldId id="414" r:id="rId37"/>
    <p:sldId id="415" r:id="rId38"/>
    <p:sldId id="417" r:id="rId39"/>
    <p:sldId id="439" r:id="rId40"/>
    <p:sldId id="440" r:id="rId41"/>
    <p:sldId id="430" r:id="rId42"/>
    <p:sldId id="441" r:id="rId43"/>
    <p:sldId id="442" r:id="rId44"/>
    <p:sldId id="433" r:id="rId45"/>
    <p:sldId id="443" r:id="rId46"/>
    <p:sldId id="422" r:id="rId47"/>
    <p:sldId id="444" r:id="rId48"/>
    <p:sldId id="445" r:id="rId49"/>
    <p:sldId id="447" r:id="rId50"/>
    <p:sldId id="448" r:id="rId51"/>
    <p:sldId id="449" r:id="rId52"/>
    <p:sldId id="436" r:id="rId53"/>
    <p:sldId id="396" r:id="rId54"/>
    <p:sldId id="381" r:id="rId55"/>
    <p:sldId id="383" r:id="rId56"/>
    <p:sldId id="388" r:id="rId57"/>
    <p:sldId id="344" r:id="rId58"/>
    <p:sldId id="342" r:id="rId59"/>
    <p:sldId id="346" r:id="rId60"/>
    <p:sldId id="343" r:id="rId61"/>
    <p:sldId id="347" r:id="rId62"/>
    <p:sldId id="345" r:id="rId63"/>
    <p:sldId id="348" r:id="rId64"/>
    <p:sldId id="349" r:id="rId65"/>
    <p:sldId id="374" r:id="rId66"/>
    <p:sldId id="385" r:id="rId67"/>
    <p:sldId id="386" r:id="rId68"/>
    <p:sldId id="419" r:id="rId69"/>
    <p:sldId id="397" r:id="rId70"/>
    <p:sldId id="350" r:id="rId71"/>
    <p:sldId id="398" r:id="rId72"/>
    <p:sldId id="420" r:id="rId73"/>
    <p:sldId id="341" r:id="rId74"/>
    <p:sldId id="423" r:id="rId75"/>
    <p:sldId id="421" r:id="rId76"/>
    <p:sldId id="424"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6"/>
    <p:restoredTop sz="82438"/>
  </p:normalViewPr>
  <p:slideViewPr>
    <p:cSldViewPr snapToGrid="0" snapToObjects="1">
      <p:cViewPr varScale="1">
        <p:scale>
          <a:sx n="68" d="100"/>
          <a:sy n="68" d="100"/>
        </p:scale>
        <p:origin x="86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a:t>
            </a:fld>
            <a:endParaRPr lang="en-US"/>
          </a:p>
        </p:txBody>
      </p:sp>
    </p:spTree>
    <p:extLst>
      <p:ext uri="{BB962C8B-B14F-4D97-AF65-F5344CB8AC3E}">
        <p14:creationId xmlns:p14="http://schemas.microsoft.com/office/powerpoint/2010/main" val="258890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water flow in 10^8</a:t>
            </a:r>
            <a:r>
              <a:rPr lang="en-US" baseline="0" dirty="0"/>
              <a:t> cubic </a:t>
            </a:r>
            <a:r>
              <a:rPr lang="en-US" baseline="0" dirty="0" err="1"/>
              <a:t>metres</a:t>
            </a:r>
            <a:endParaRPr lang="en-US" baseline="0" dirty="0"/>
          </a:p>
          <a:p>
            <a:endParaRPr lang="en-US" baseline="0" dirty="0"/>
          </a:p>
          <a:p>
            <a:r>
              <a:rPr lang="en-US" baseline="0" dirty="0"/>
              <a:t>Point near 1913 was a recognized drought year</a:t>
            </a:r>
          </a:p>
        </p:txBody>
      </p:sp>
      <p:sp>
        <p:nvSpPr>
          <p:cNvPr id="4" name="Slide Number Placeholder 3"/>
          <p:cNvSpPr>
            <a:spLocks noGrp="1"/>
          </p:cNvSpPr>
          <p:nvPr>
            <p:ph type="sldNum" sz="quarter" idx="10"/>
          </p:nvPr>
        </p:nvSpPr>
        <p:spPr/>
        <p:txBody>
          <a:bodyPr/>
          <a:lstStyle/>
          <a:p>
            <a:fld id="{350A864B-9E3A-DD4B-932A-EE7A3094AEB1}" type="slidenum">
              <a:rPr lang="en-US" smtClean="0"/>
              <a:t>22</a:t>
            </a:fld>
            <a:endParaRPr lang="en-US"/>
          </a:p>
        </p:txBody>
      </p:sp>
    </p:spTree>
    <p:extLst>
      <p:ext uri="{BB962C8B-B14F-4D97-AF65-F5344CB8AC3E}">
        <p14:creationId xmlns:p14="http://schemas.microsoft.com/office/powerpoint/2010/main" val="1970437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23</a:t>
            </a:fld>
            <a:endParaRPr lang="en-US"/>
          </a:p>
        </p:txBody>
      </p:sp>
    </p:spTree>
    <p:extLst>
      <p:ext uri="{BB962C8B-B14F-4D97-AF65-F5344CB8AC3E}">
        <p14:creationId xmlns:p14="http://schemas.microsoft.com/office/powerpoint/2010/main" val="342532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25</a:t>
            </a:fld>
            <a:endParaRPr lang="en-US"/>
          </a:p>
        </p:txBody>
      </p:sp>
    </p:spTree>
    <p:extLst>
      <p:ext uri="{BB962C8B-B14F-4D97-AF65-F5344CB8AC3E}">
        <p14:creationId xmlns:p14="http://schemas.microsoft.com/office/powerpoint/2010/main" val="74166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26</a:t>
            </a:fld>
            <a:endParaRPr lang="en-US"/>
          </a:p>
        </p:txBody>
      </p:sp>
    </p:spTree>
    <p:extLst>
      <p:ext uri="{BB962C8B-B14F-4D97-AF65-F5344CB8AC3E}">
        <p14:creationId xmlns:p14="http://schemas.microsoft.com/office/powerpoint/2010/main" val="299024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27</a:t>
            </a:fld>
            <a:endParaRPr lang="en-US"/>
          </a:p>
        </p:txBody>
      </p:sp>
    </p:spTree>
    <p:extLst>
      <p:ext uri="{BB962C8B-B14F-4D97-AF65-F5344CB8AC3E}">
        <p14:creationId xmlns:p14="http://schemas.microsoft.com/office/powerpoint/2010/main" val="2034936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29</a:t>
            </a:fld>
            <a:endParaRPr lang="en-US"/>
          </a:p>
        </p:txBody>
      </p:sp>
    </p:spTree>
    <p:extLst>
      <p:ext uri="{BB962C8B-B14F-4D97-AF65-F5344CB8AC3E}">
        <p14:creationId xmlns:p14="http://schemas.microsoft.com/office/powerpoint/2010/main" val="4137569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31</a:t>
            </a:fld>
            <a:endParaRPr lang="en-US"/>
          </a:p>
        </p:txBody>
      </p:sp>
    </p:spTree>
    <p:extLst>
      <p:ext uri="{BB962C8B-B14F-4D97-AF65-F5344CB8AC3E}">
        <p14:creationId xmlns:p14="http://schemas.microsoft.com/office/powerpoint/2010/main" val="284382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32</a:t>
            </a:fld>
            <a:endParaRPr lang="en-US"/>
          </a:p>
        </p:txBody>
      </p:sp>
    </p:spTree>
    <p:extLst>
      <p:ext uri="{BB962C8B-B14F-4D97-AF65-F5344CB8AC3E}">
        <p14:creationId xmlns:p14="http://schemas.microsoft.com/office/powerpoint/2010/main" val="252565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35</a:t>
            </a:fld>
            <a:endParaRPr lang="en-US"/>
          </a:p>
        </p:txBody>
      </p:sp>
    </p:spTree>
    <p:extLst>
      <p:ext uri="{BB962C8B-B14F-4D97-AF65-F5344CB8AC3E}">
        <p14:creationId xmlns:p14="http://schemas.microsoft.com/office/powerpoint/2010/main" val="2104704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36</a:t>
            </a:fld>
            <a:endParaRPr lang="en-US"/>
          </a:p>
        </p:txBody>
      </p:sp>
    </p:spTree>
    <p:extLst>
      <p:ext uri="{BB962C8B-B14F-4D97-AF65-F5344CB8AC3E}">
        <p14:creationId xmlns:p14="http://schemas.microsoft.com/office/powerpoint/2010/main" val="427843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39</a:t>
            </a:fld>
            <a:endParaRPr lang="en-US"/>
          </a:p>
        </p:txBody>
      </p:sp>
    </p:spTree>
    <p:extLst>
      <p:ext uri="{BB962C8B-B14F-4D97-AF65-F5344CB8AC3E}">
        <p14:creationId xmlns:p14="http://schemas.microsoft.com/office/powerpoint/2010/main" val="674714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January through March (Winter months) and decreases in the cold months.</a:t>
            </a:r>
          </a:p>
        </p:txBody>
      </p:sp>
      <p:sp>
        <p:nvSpPr>
          <p:cNvPr id="4" name="Slide Number Placeholder 3"/>
          <p:cNvSpPr>
            <a:spLocks noGrp="1"/>
          </p:cNvSpPr>
          <p:nvPr>
            <p:ph type="sldNum" sz="quarter" idx="5"/>
          </p:nvPr>
        </p:nvSpPr>
        <p:spPr/>
        <p:txBody>
          <a:bodyPr/>
          <a:lstStyle/>
          <a:p>
            <a:fld id="{7C5712E2-210E-442A-87B6-1116097889C7}" type="slidenum">
              <a:rPr lang="en-US" smtClean="0"/>
              <a:t>41</a:t>
            </a:fld>
            <a:endParaRPr lang="en-US"/>
          </a:p>
        </p:txBody>
      </p:sp>
    </p:spTree>
    <p:extLst>
      <p:ext uri="{BB962C8B-B14F-4D97-AF65-F5344CB8AC3E}">
        <p14:creationId xmlns:p14="http://schemas.microsoft.com/office/powerpoint/2010/main" val="1575843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we will refer to a trend as “changing direction,” when it might go from an increasing trend to a decreasing trend. </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43</a:t>
            </a:fld>
            <a:endParaRPr lang="en-US"/>
          </a:p>
        </p:txBody>
      </p:sp>
    </p:spTree>
    <p:extLst>
      <p:ext uri="{BB962C8B-B14F-4D97-AF65-F5344CB8AC3E}">
        <p14:creationId xmlns:p14="http://schemas.microsoft.com/office/powerpoint/2010/main" val="3538274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also a strong seasonal pattern that increases in size as the level of the series increases. The sudden drop at the start of each year is caused by a government </a:t>
            </a:r>
            <a:r>
              <a:rPr lang="en-US" sz="1200" b="0" i="0" kern="1200" dirty="0" err="1">
                <a:solidFill>
                  <a:schemeClr val="tx1"/>
                </a:solidFill>
                <a:effectLst/>
                <a:latin typeface="+mn-lt"/>
                <a:ea typeface="+mn-ea"/>
                <a:cs typeface="+mn-cs"/>
              </a:rPr>
              <a:t>subsidisation</a:t>
            </a:r>
            <a:r>
              <a:rPr lang="en-US" sz="1200" b="0" i="0" kern="1200" dirty="0">
                <a:solidFill>
                  <a:schemeClr val="tx1"/>
                </a:solidFill>
                <a:effectLst/>
                <a:latin typeface="+mn-lt"/>
                <a:ea typeface="+mn-ea"/>
                <a:cs typeface="+mn-cs"/>
              </a:rPr>
              <a:t> scheme that makes it cost-effective for patients to stockpile drugs at the end of the calendar year.</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44</a:t>
            </a:fld>
            <a:endParaRPr lang="en-US"/>
          </a:p>
        </p:txBody>
      </p:sp>
    </p:spTree>
    <p:extLst>
      <p:ext uri="{BB962C8B-B14F-4D97-AF65-F5344CB8AC3E}">
        <p14:creationId xmlns:p14="http://schemas.microsoft.com/office/powerpoint/2010/main" val="2657205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53</a:t>
            </a:fld>
            <a:endParaRPr lang="en-US"/>
          </a:p>
        </p:txBody>
      </p:sp>
    </p:spTree>
    <p:extLst>
      <p:ext uri="{BB962C8B-B14F-4D97-AF65-F5344CB8AC3E}">
        <p14:creationId xmlns:p14="http://schemas.microsoft.com/office/powerpoint/2010/main" val="4044220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54</a:t>
            </a:fld>
            <a:endParaRPr lang="en-US"/>
          </a:p>
        </p:txBody>
      </p:sp>
    </p:spTree>
    <p:extLst>
      <p:ext uri="{BB962C8B-B14F-4D97-AF65-F5344CB8AC3E}">
        <p14:creationId xmlns:p14="http://schemas.microsoft.com/office/powerpoint/2010/main" val="1440313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p>
          <a:p>
            <a:r>
              <a:rPr lang="en-US" baseline="0" dirty="0"/>
              <a:t>Regression error of each point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55</a:t>
            </a:fld>
            <a:endParaRPr lang="en-US"/>
          </a:p>
        </p:txBody>
      </p:sp>
    </p:spTree>
    <p:extLst>
      <p:ext uri="{BB962C8B-B14F-4D97-AF65-F5344CB8AC3E}">
        <p14:creationId xmlns:p14="http://schemas.microsoft.com/office/powerpoint/2010/main" val="1285049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a:t>
            </a:r>
            <a:r>
              <a:rPr lang="en-US" baseline="0" dirty="0"/>
              <a:t> Average (1)</a:t>
            </a:r>
          </a:p>
          <a:p>
            <a:r>
              <a:rPr lang="en-US" baseline="0" dirty="0"/>
              <a:t>upsilon represents error term and previous error term, theta is relationship</a:t>
            </a:r>
          </a:p>
          <a:p>
            <a:r>
              <a:rPr lang="en-US" baseline="0" dirty="0"/>
              <a:t>Size of the random shock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56</a:t>
            </a:fld>
            <a:endParaRPr lang="en-US"/>
          </a:p>
        </p:txBody>
      </p:sp>
    </p:spTree>
    <p:extLst>
      <p:ext uri="{BB962C8B-B14F-4D97-AF65-F5344CB8AC3E}">
        <p14:creationId xmlns:p14="http://schemas.microsoft.com/office/powerpoint/2010/main" val="1932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57</a:t>
            </a:fld>
            <a:endParaRPr lang="en-US"/>
          </a:p>
        </p:txBody>
      </p:sp>
    </p:spTree>
    <p:extLst>
      <p:ext uri="{BB962C8B-B14F-4D97-AF65-F5344CB8AC3E}">
        <p14:creationId xmlns:p14="http://schemas.microsoft.com/office/powerpoint/2010/main" val="1200605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58</a:t>
            </a:fld>
            <a:endParaRPr lang="en-US"/>
          </a:p>
        </p:txBody>
      </p:sp>
    </p:spTree>
    <p:extLst>
      <p:ext uri="{BB962C8B-B14F-4D97-AF65-F5344CB8AC3E}">
        <p14:creationId xmlns:p14="http://schemas.microsoft.com/office/powerpoint/2010/main" val="2921008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8</a:t>
            </a:fld>
            <a:endParaRPr lang="en-US"/>
          </a:p>
        </p:txBody>
      </p:sp>
    </p:spTree>
    <p:extLst>
      <p:ext uri="{BB962C8B-B14F-4D97-AF65-F5344CB8AC3E}">
        <p14:creationId xmlns:p14="http://schemas.microsoft.com/office/powerpoint/2010/main" val="17521709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59</a:t>
            </a:fld>
            <a:endParaRPr lang="en-US"/>
          </a:p>
        </p:txBody>
      </p:sp>
    </p:spTree>
    <p:extLst>
      <p:ext uri="{BB962C8B-B14F-4D97-AF65-F5344CB8AC3E}">
        <p14:creationId xmlns:p14="http://schemas.microsoft.com/office/powerpoint/2010/main" val="1394798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60</a:t>
            </a:fld>
            <a:endParaRPr lang="en-US"/>
          </a:p>
        </p:txBody>
      </p:sp>
    </p:spTree>
    <p:extLst>
      <p:ext uri="{BB962C8B-B14F-4D97-AF65-F5344CB8AC3E}">
        <p14:creationId xmlns:p14="http://schemas.microsoft.com/office/powerpoint/2010/main" val="1339086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61</a:t>
            </a:fld>
            <a:endParaRPr lang="en-US"/>
          </a:p>
        </p:txBody>
      </p:sp>
    </p:spTree>
    <p:extLst>
      <p:ext uri="{BB962C8B-B14F-4D97-AF65-F5344CB8AC3E}">
        <p14:creationId xmlns:p14="http://schemas.microsoft.com/office/powerpoint/2010/main" val="3270402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ACF: correlation of a variable with itself over time</a:t>
            </a:r>
          </a:p>
          <a:p>
            <a:r>
              <a:rPr lang="en-US" dirty="0"/>
              <a:t>PACF: correlation</a:t>
            </a:r>
            <a:r>
              <a:rPr lang="en-US" baseline="0" dirty="0"/>
              <a:t> of a variable with itself after removing linear </a:t>
            </a:r>
            <a:r>
              <a:rPr lang="en-US" baseline="0" dirty="0" err="1"/>
              <a:t>dependance</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62</a:t>
            </a:fld>
            <a:endParaRPr lang="en-US"/>
          </a:p>
        </p:txBody>
      </p:sp>
    </p:spTree>
    <p:extLst>
      <p:ext uri="{BB962C8B-B14F-4D97-AF65-F5344CB8AC3E}">
        <p14:creationId xmlns:p14="http://schemas.microsoft.com/office/powerpoint/2010/main" val="2899831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63</a:t>
            </a:fld>
            <a:endParaRPr lang="en-US"/>
          </a:p>
        </p:txBody>
      </p:sp>
    </p:spTree>
    <p:extLst>
      <p:ext uri="{BB962C8B-B14F-4D97-AF65-F5344CB8AC3E}">
        <p14:creationId xmlns:p14="http://schemas.microsoft.com/office/powerpoint/2010/main" val="2111053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64</a:t>
            </a:fld>
            <a:endParaRPr lang="en-US"/>
          </a:p>
        </p:txBody>
      </p:sp>
    </p:spTree>
    <p:extLst>
      <p:ext uri="{BB962C8B-B14F-4D97-AF65-F5344CB8AC3E}">
        <p14:creationId xmlns:p14="http://schemas.microsoft.com/office/powerpoint/2010/main" val="41137010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65</a:t>
            </a:fld>
            <a:endParaRPr lang="en-US"/>
          </a:p>
        </p:txBody>
      </p:sp>
    </p:spTree>
    <p:extLst>
      <p:ext uri="{BB962C8B-B14F-4D97-AF65-F5344CB8AC3E}">
        <p14:creationId xmlns:p14="http://schemas.microsoft.com/office/powerpoint/2010/main" val="12698616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66</a:t>
            </a:fld>
            <a:endParaRPr lang="en-US"/>
          </a:p>
        </p:txBody>
      </p:sp>
    </p:spTree>
    <p:extLst>
      <p:ext uri="{BB962C8B-B14F-4D97-AF65-F5344CB8AC3E}">
        <p14:creationId xmlns:p14="http://schemas.microsoft.com/office/powerpoint/2010/main" val="290872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decay on ACF,</a:t>
            </a:r>
            <a:r>
              <a:rPr lang="en-US" baseline="0" dirty="0"/>
              <a:t> spike at 1 on PACF</a:t>
            </a:r>
          </a:p>
          <a:p>
            <a:r>
              <a:rPr lang="en-US" baseline="0" dirty="0"/>
              <a:t>Conclude AR(1) process for modeling</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67</a:t>
            </a:fld>
            <a:endParaRPr lang="en-US"/>
          </a:p>
        </p:txBody>
      </p:sp>
    </p:spTree>
    <p:extLst>
      <p:ext uri="{BB962C8B-B14F-4D97-AF65-F5344CB8AC3E}">
        <p14:creationId xmlns:p14="http://schemas.microsoft.com/office/powerpoint/2010/main" val="20664602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68</a:t>
            </a:fld>
            <a:endParaRPr lang="en-US"/>
          </a:p>
        </p:txBody>
      </p:sp>
    </p:spTree>
    <p:extLst>
      <p:ext uri="{BB962C8B-B14F-4D97-AF65-F5344CB8AC3E}">
        <p14:creationId xmlns:p14="http://schemas.microsoft.com/office/powerpoint/2010/main" val="262369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16</a:t>
            </a:fld>
            <a:endParaRPr lang="en-US"/>
          </a:p>
        </p:txBody>
      </p:sp>
    </p:spTree>
    <p:extLst>
      <p:ext uri="{BB962C8B-B14F-4D97-AF65-F5344CB8AC3E}">
        <p14:creationId xmlns:p14="http://schemas.microsoft.com/office/powerpoint/2010/main" val="13855622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69</a:t>
            </a:fld>
            <a:endParaRPr lang="en-US"/>
          </a:p>
        </p:txBody>
      </p:sp>
    </p:spTree>
    <p:extLst>
      <p:ext uri="{BB962C8B-B14F-4D97-AF65-F5344CB8AC3E}">
        <p14:creationId xmlns:p14="http://schemas.microsoft.com/office/powerpoint/2010/main" val="39881490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8 on the right—consistent with the DWT</a:t>
            </a:r>
          </a:p>
        </p:txBody>
      </p:sp>
      <p:sp>
        <p:nvSpPr>
          <p:cNvPr id="4" name="Slide Number Placeholder 3"/>
          <p:cNvSpPr>
            <a:spLocks noGrp="1"/>
          </p:cNvSpPr>
          <p:nvPr>
            <p:ph type="sldNum" sz="quarter" idx="10"/>
          </p:nvPr>
        </p:nvSpPr>
        <p:spPr/>
        <p:txBody>
          <a:bodyPr/>
          <a:lstStyle/>
          <a:p>
            <a:fld id="{350A864B-9E3A-DD4B-932A-EE7A3094AEB1}" type="slidenum">
              <a:rPr lang="en-US" smtClean="0"/>
              <a:t>70</a:t>
            </a:fld>
            <a:endParaRPr lang="en-US"/>
          </a:p>
        </p:txBody>
      </p:sp>
    </p:spTree>
    <p:extLst>
      <p:ext uri="{BB962C8B-B14F-4D97-AF65-F5344CB8AC3E}">
        <p14:creationId xmlns:p14="http://schemas.microsoft.com/office/powerpoint/2010/main" val="11320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Doing</a:t>
            </a:r>
            <a:r>
              <a:rPr lang="en-US" baseline="0" dirty="0"/>
              <a:t> the basic setup for population-level data. Can also use individual data with a similar set of variables (1 line for each observation at each time period)</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While you can do this in R, it’s easier in Excel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17</a:t>
            </a:fld>
            <a:endParaRPr lang="en-US"/>
          </a:p>
        </p:txBody>
      </p:sp>
    </p:spTree>
    <p:extLst>
      <p:ext uri="{BB962C8B-B14F-4D97-AF65-F5344CB8AC3E}">
        <p14:creationId xmlns:p14="http://schemas.microsoft.com/office/powerpoint/2010/main" val="2301663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Average monthly water flow over the year in cubic </a:t>
            </a:r>
            <a:r>
              <a:rPr lang="en-US" baseline="0" dirty="0" err="1"/>
              <a:t>metres</a:t>
            </a:r>
            <a:r>
              <a:rPr lang="en-US" baseline="0" dirty="0"/>
              <a:t> per second</a:t>
            </a:r>
          </a:p>
        </p:txBody>
      </p:sp>
      <p:sp>
        <p:nvSpPr>
          <p:cNvPr id="4" name="Slide Number Placeholder 3"/>
          <p:cNvSpPr>
            <a:spLocks noGrp="1"/>
          </p:cNvSpPr>
          <p:nvPr>
            <p:ph type="sldNum" sz="quarter" idx="10"/>
          </p:nvPr>
        </p:nvSpPr>
        <p:spPr/>
        <p:txBody>
          <a:bodyPr/>
          <a:lstStyle/>
          <a:p>
            <a:fld id="{350A864B-9E3A-DD4B-932A-EE7A3094AEB1}" type="slidenum">
              <a:rPr lang="en-US" smtClean="0"/>
              <a:t>18</a:t>
            </a:fld>
            <a:endParaRPr lang="en-US"/>
          </a:p>
        </p:txBody>
      </p:sp>
    </p:spTree>
    <p:extLst>
      <p:ext uri="{BB962C8B-B14F-4D97-AF65-F5344CB8AC3E}">
        <p14:creationId xmlns:p14="http://schemas.microsoft.com/office/powerpoint/2010/main" val="60114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19</a:t>
            </a:fld>
            <a:endParaRPr lang="en-US"/>
          </a:p>
        </p:txBody>
      </p:sp>
    </p:spTree>
    <p:extLst>
      <p:ext uri="{BB962C8B-B14F-4D97-AF65-F5344CB8AC3E}">
        <p14:creationId xmlns:p14="http://schemas.microsoft.com/office/powerpoint/2010/main" val="3347466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20</a:t>
            </a:fld>
            <a:endParaRPr lang="en-US"/>
          </a:p>
        </p:txBody>
      </p:sp>
    </p:spTree>
    <p:extLst>
      <p:ext uri="{BB962C8B-B14F-4D97-AF65-F5344CB8AC3E}">
        <p14:creationId xmlns:p14="http://schemas.microsoft.com/office/powerpoint/2010/main" val="2073041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21</a:t>
            </a:fld>
            <a:endParaRPr lang="en-US"/>
          </a:p>
        </p:txBody>
      </p:sp>
    </p:spTree>
    <p:extLst>
      <p:ext uri="{BB962C8B-B14F-4D97-AF65-F5344CB8AC3E}">
        <p14:creationId xmlns:p14="http://schemas.microsoft.com/office/powerpoint/2010/main" val="157818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a:xfrm>
            <a:off x="609600" y="1600200"/>
            <a:ext cx="10972800" cy="260728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2406650" y="4360864"/>
            <a:ext cx="7387947" cy="2071687"/>
          </a:xfrm>
          <a:solidFill>
            <a:srgbClr val="E5E9EA"/>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2782148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1181721" y="1627267"/>
            <a:ext cx="9859425" cy="4805284"/>
          </a:xfrm>
          <a:solidFill>
            <a:schemeClr val="accent3">
              <a:lumMod val="40000"/>
              <a:lumOff val="60000"/>
            </a:schemeClr>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371011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inyurl.com/562azyab" TargetMode="External"/><Relationship Id="rId2" Type="http://schemas.openxmlformats.org/officeDocument/2006/relationships/hyperlink" Target="https://medium.com/swlh/visualising-linear-regression-dfac98624d2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otexts.com/fpp2/"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hyperlink" Target="https://otexts.com/fpp2/"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20.png"/></Relationships>
</file>

<file path=ppt/slides/_rels/slide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27.emf"/><Relationship Id="rId4" Type="http://schemas.openxmlformats.org/officeDocument/2006/relationships/oleObject" Target="../embeddings/oleObject3.bin"/></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p:txBody>
          <a:bodyPr/>
          <a:lstStyle/>
          <a:p>
            <a:r>
              <a:rPr lang="en-US" sz="4800" b="1" dirty="0"/>
              <a:t>Linear regression </a:t>
            </a:r>
            <a:r>
              <a:rPr lang="en-US" sz="4800" b="1"/>
              <a:t>and fitting </a:t>
            </a:r>
            <a:r>
              <a:rPr lang="en-US" sz="4800" b="1" dirty="0"/>
              <a:t>time series models</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p:txBody>
          <a:bodyPr/>
          <a:lstStyle/>
          <a:p>
            <a:r>
              <a:rPr lang="en-US" dirty="0"/>
              <a:t>Syndromic Surveillance Training – Day 2</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E506-BAAE-1268-ED68-2C85103CB5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5EF638-C4AE-9409-F68E-94B1E75CACFE}"/>
              </a:ext>
            </a:extLst>
          </p:cNvPr>
          <p:cNvSpPr>
            <a:spLocks noGrp="1"/>
          </p:cNvSpPr>
          <p:nvPr>
            <p:ph idx="1"/>
          </p:nvPr>
        </p:nvSpPr>
        <p:spPr/>
        <p:txBody>
          <a:bodyPr/>
          <a:lstStyle/>
          <a:p>
            <a:r>
              <a:rPr lang="en-US" dirty="0"/>
              <a:t>Demonstration: </a:t>
            </a:r>
            <a:r>
              <a:rPr lang="en-US" dirty="0">
                <a:hlinkClick r:id="rId2"/>
              </a:rPr>
              <a:t>https://medium.com/swlh/visualising-linear-regression-dfac98624d27</a:t>
            </a:r>
            <a:r>
              <a:rPr lang="en-US" dirty="0"/>
              <a:t> </a:t>
            </a:r>
          </a:p>
          <a:p>
            <a:r>
              <a:rPr lang="en-US" dirty="0"/>
              <a:t>Interactive tutorial: </a:t>
            </a:r>
            <a:r>
              <a:rPr lang="en-US" dirty="0">
                <a:hlinkClick r:id="rId3"/>
              </a:rPr>
              <a:t>https://tinyurl.com/562azyab</a:t>
            </a:r>
            <a:r>
              <a:rPr lang="en-US" dirty="0"/>
              <a:t> </a:t>
            </a:r>
          </a:p>
        </p:txBody>
      </p:sp>
    </p:spTree>
    <p:extLst>
      <p:ext uri="{BB962C8B-B14F-4D97-AF65-F5344CB8AC3E}">
        <p14:creationId xmlns:p14="http://schemas.microsoft.com/office/powerpoint/2010/main" val="305696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511-FD54-EC40-781A-F5B8FF097111}"/>
              </a:ext>
            </a:extLst>
          </p:cNvPr>
          <p:cNvSpPr>
            <a:spLocks noGrp="1"/>
          </p:cNvSpPr>
          <p:nvPr>
            <p:ph type="title"/>
          </p:nvPr>
        </p:nvSpPr>
        <p:spPr/>
        <p:txBody>
          <a:bodyPr/>
          <a:lstStyle/>
          <a:p>
            <a:r>
              <a:rPr lang="en-US" dirty="0"/>
              <a:t>Simple Linear Regression</a:t>
            </a:r>
          </a:p>
        </p:txBody>
      </p:sp>
      <p:pic>
        <p:nvPicPr>
          <p:cNvPr id="5" name="Content Placeholder 4">
            <a:extLst>
              <a:ext uri="{FF2B5EF4-FFF2-40B4-BE49-F238E27FC236}">
                <a16:creationId xmlns:a16="http://schemas.microsoft.com/office/drawing/2014/main" id="{F48390AC-2F9C-2CDA-1941-FBE7B811F8A1}"/>
              </a:ext>
            </a:extLst>
          </p:cNvPr>
          <p:cNvPicPr>
            <a:picLocks noGrp="1" noChangeAspect="1"/>
          </p:cNvPicPr>
          <p:nvPr>
            <p:ph idx="1"/>
          </p:nvPr>
        </p:nvPicPr>
        <p:blipFill>
          <a:blip r:embed="rId2"/>
          <a:stretch>
            <a:fillRect/>
          </a:stretch>
        </p:blipFill>
        <p:spPr>
          <a:xfrm>
            <a:off x="4309352" y="2927669"/>
            <a:ext cx="6304607" cy="2577471"/>
          </a:xfrm>
        </p:spPr>
      </p:pic>
      <p:sp>
        <p:nvSpPr>
          <p:cNvPr id="6" name="TextBox 5">
            <a:extLst>
              <a:ext uri="{FF2B5EF4-FFF2-40B4-BE49-F238E27FC236}">
                <a16:creationId xmlns:a16="http://schemas.microsoft.com/office/drawing/2014/main" id="{085D1960-F6F9-6D08-901E-7604472258CE}"/>
              </a:ext>
            </a:extLst>
          </p:cNvPr>
          <p:cNvSpPr txBox="1"/>
          <p:nvPr/>
        </p:nvSpPr>
        <p:spPr>
          <a:xfrm>
            <a:off x="838200" y="5529459"/>
            <a:ext cx="8581773" cy="307777"/>
          </a:xfrm>
          <a:prstGeom prst="rect">
            <a:avLst/>
          </a:prstGeom>
          <a:noFill/>
        </p:spPr>
        <p:txBody>
          <a:bodyPr wrap="none" rtlCol="0">
            <a:spAutoFit/>
          </a:bodyPr>
          <a:lstStyle/>
          <a:p>
            <a:r>
              <a:rPr lang="en-US" sz="1400" dirty="0"/>
              <a:t>https://pub.towardsai.net/machine-learning-the-first-step-is-to-understand-simple-linear-regression-30dde8b4739</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890FBD-6028-44B9-6C7A-D2EA586424FF}"/>
                  </a:ext>
                </a:extLst>
              </p:cNvPr>
              <p:cNvSpPr txBox="1"/>
              <p:nvPr/>
            </p:nvSpPr>
            <p:spPr>
              <a:xfrm>
                <a:off x="627432" y="2142020"/>
                <a:ext cx="7329793" cy="1938992"/>
              </a:xfrm>
              <a:prstGeom prst="rect">
                <a:avLst/>
              </a:prstGeom>
              <a:noFill/>
            </p:spPr>
            <p:txBody>
              <a:bodyPr wrap="square">
                <a:spAutoFit/>
              </a:bodyPr>
              <a:lstStyle/>
              <a:p>
                <a:pPr marL="285750" indent="-285750">
                  <a:buFont typeface="Arial" panose="020B0604020202020204" pitchFamily="34" charset="0"/>
                  <a:buChar char="•"/>
                </a:pPr>
                <a:r>
                  <a:rPr lang="en-US" sz="2400" dirty="0"/>
                  <a:t>X = independent variable or covariate or predictor</a:t>
                </a:r>
              </a:p>
              <a:p>
                <a:pPr marL="285750" indent="-285750">
                  <a:buFont typeface="Arial" panose="020B0604020202020204" pitchFamily="34" charset="0"/>
                  <a:buChar char="•"/>
                </a:pPr>
                <a:r>
                  <a:rPr lang="en-US" sz="2400" dirty="0"/>
                  <a:t>Y = dependent variable or outcome </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oMath>
                </a14:m>
                <a:r>
                  <a:rPr lang="en-US" sz="2400" dirty="0"/>
                  <a:t>: y-intercept</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n-US" sz="2400" dirty="0"/>
                  <a:t>: slope of the line</a:t>
                </a: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𝜖</m:t>
                    </m:r>
                  </m:oMath>
                </a14:m>
                <a:r>
                  <a:rPr lang="en-US" sz="2400" dirty="0"/>
                  <a:t>: error variable</a:t>
                </a:r>
              </a:p>
            </p:txBody>
          </p:sp>
        </mc:Choice>
        <mc:Fallback xmlns="">
          <p:sp>
            <p:nvSpPr>
              <p:cNvPr id="8" name="TextBox 7">
                <a:extLst>
                  <a:ext uri="{FF2B5EF4-FFF2-40B4-BE49-F238E27FC236}">
                    <a16:creationId xmlns:a16="http://schemas.microsoft.com/office/drawing/2014/main" id="{CD890FBD-6028-44B9-6C7A-D2EA586424FF}"/>
                  </a:ext>
                </a:extLst>
              </p:cNvPr>
              <p:cNvSpPr txBox="1">
                <a:spLocks noRot="1" noChangeAspect="1" noMove="1" noResize="1" noEditPoints="1" noAdjustHandles="1" noChangeArrowheads="1" noChangeShapeType="1" noTextEdit="1"/>
              </p:cNvSpPr>
              <p:nvPr/>
            </p:nvSpPr>
            <p:spPr>
              <a:xfrm>
                <a:off x="627432" y="2142020"/>
                <a:ext cx="7329793" cy="1938992"/>
              </a:xfrm>
              <a:prstGeom prst="rect">
                <a:avLst/>
              </a:prstGeom>
              <a:blipFill>
                <a:blip r:embed="rId3"/>
                <a:stretch>
                  <a:fillRect l="-1165" t="-2516" b="-628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DAF53D-853C-0875-CA13-FAC842609107}"/>
              </a:ext>
            </a:extLst>
          </p:cNvPr>
          <p:cNvPicPr>
            <a:picLocks noChangeAspect="1"/>
          </p:cNvPicPr>
          <p:nvPr/>
        </p:nvPicPr>
        <p:blipFill>
          <a:blip r:embed="rId4"/>
          <a:stretch>
            <a:fillRect/>
          </a:stretch>
        </p:blipFill>
        <p:spPr>
          <a:xfrm>
            <a:off x="3853754" y="1432270"/>
            <a:ext cx="3607901" cy="731852"/>
          </a:xfrm>
          <a:prstGeom prst="rect">
            <a:avLst/>
          </a:prstGeom>
        </p:spPr>
      </p:pic>
    </p:spTree>
    <p:extLst>
      <p:ext uri="{BB962C8B-B14F-4D97-AF65-F5344CB8AC3E}">
        <p14:creationId xmlns:p14="http://schemas.microsoft.com/office/powerpoint/2010/main" val="215730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15EB-DFD5-B2D6-B3F1-7AAE2C0C0D18}"/>
              </a:ext>
            </a:extLst>
          </p:cNvPr>
          <p:cNvSpPr>
            <a:spLocks noGrp="1"/>
          </p:cNvSpPr>
          <p:nvPr>
            <p:ph type="title"/>
          </p:nvPr>
        </p:nvSpPr>
        <p:spPr/>
        <p:txBody>
          <a:bodyPr/>
          <a:lstStyle/>
          <a:p>
            <a:r>
              <a:rPr lang="en-US" dirty="0"/>
              <a:t>What is linear regression?</a:t>
            </a:r>
          </a:p>
        </p:txBody>
      </p:sp>
      <p:sp>
        <p:nvSpPr>
          <p:cNvPr id="3" name="Content Placeholder 2">
            <a:extLst>
              <a:ext uri="{FF2B5EF4-FFF2-40B4-BE49-F238E27FC236}">
                <a16:creationId xmlns:a16="http://schemas.microsoft.com/office/drawing/2014/main" id="{69498D34-AF6F-EC8E-D73D-BA146654B35C}"/>
              </a:ext>
            </a:extLst>
          </p:cNvPr>
          <p:cNvSpPr>
            <a:spLocks noGrp="1"/>
          </p:cNvSpPr>
          <p:nvPr>
            <p:ph idx="1"/>
          </p:nvPr>
        </p:nvSpPr>
        <p:spPr/>
        <p:txBody>
          <a:bodyPr/>
          <a:lstStyle/>
          <a:p>
            <a:r>
              <a:rPr lang="en-US" dirty="0"/>
              <a:t>Goal: Study relationship between two variables X and Y</a:t>
            </a:r>
          </a:p>
          <a:p>
            <a:r>
              <a:rPr lang="en-US" dirty="0"/>
              <a:t>Regression: Studying relationship between X and Y to predict Y.</a:t>
            </a:r>
          </a:p>
          <a:p>
            <a:pPr lvl="1"/>
            <a:endParaRPr lang="en-US" dirty="0"/>
          </a:p>
          <a:p>
            <a:pPr lvl="1"/>
            <a:endParaRPr lang="en-US" dirty="0"/>
          </a:p>
          <a:p>
            <a:pPr lvl="1"/>
            <a:endParaRPr lang="en-US" dirty="0"/>
          </a:p>
        </p:txBody>
      </p:sp>
      <p:pic>
        <p:nvPicPr>
          <p:cNvPr id="1026" name="Picture 2" descr="GitHub - HarryStevens/d3-regression: Calculate statistical regressions from  two-dimensional data.">
            <a:extLst>
              <a:ext uri="{FF2B5EF4-FFF2-40B4-BE49-F238E27FC236}">
                <a16:creationId xmlns:a16="http://schemas.microsoft.com/office/drawing/2014/main" id="{1CC6457E-876F-73C2-6739-A56C513AF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266" y="2571337"/>
            <a:ext cx="6150534" cy="407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0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13C5-1031-EAC3-DA31-EFB8BD558977}"/>
              </a:ext>
            </a:extLst>
          </p:cNvPr>
          <p:cNvSpPr>
            <a:spLocks noGrp="1"/>
          </p:cNvSpPr>
          <p:nvPr>
            <p:ph type="title"/>
          </p:nvPr>
        </p:nvSpPr>
        <p:spPr/>
        <p:txBody>
          <a:bodyPr/>
          <a:lstStyle/>
          <a:p>
            <a:r>
              <a:rPr lang="en-US" dirty="0"/>
              <a:t>Part 2 - What is a time series?</a:t>
            </a:r>
          </a:p>
        </p:txBody>
      </p:sp>
      <p:sp>
        <p:nvSpPr>
          <p:cNvPr id="3" name="Content Placeholder 2">
            <a:extLst>
              <a:ext uri="{FF2B5EF4-FFF2-40B4-BE49-F238E27FC236}">
                <a16:creationId xmlns:a16="http://schemas.microsoft.com/office/drawing/2014/main" id="{343A9080-DA8B-0061-7DC8-5AE9B9FA0A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1487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1FD9-0880-52F2-F5B5-91E2C858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1A974-C78D-29F9-C26C-B5A77DEAD8F7}"/>
              </a:ext>
            </a:extLst>
          </p:cNvPr>
          <p:cNvSpPr>
            <a:spLocks noGrp="1"/>
          </p:cNvSpPr>
          <p:nvPr>
            <p:ph type="title"/>
          </p:nvPr>
        </p:nvSpPr>
        <p:spPr/>
        <p:txBody>
          <a:bodyPr/>
          <a:lstStyle/>
          <a:p>
            <a:r>
              <a:rPr lang="en-US" dirty="0"/>
              <a:t>What is a time series?</a:t>
            </a:r>
          </a:p>
        </p:txBody>
      </p:sp>
      <p:pic>
        <p:nvPicPr>
          <p:cNvPr id="5122" name="Picture 2" descr="Complete Guide to Time Series Analysis: Types &amp; Examples">
            <a:extLst>
              <a:ext uri="{FF2B5EF4-FFF2-40B4-BE49-F238E27FC236}">
                <a16:creationId xmlns:a16="http://schemas.microsoft.com/office/drawing/2014/main" id="{44F539B9-88BE-F4D4-221E-BD289FD2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9778" y="1614487"/>
            <a:ext cx="48768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ime Series Data? Definition &amp; FAQs | ScyllaDB">
            <a:extLst>
              <a:ext uri="{FF2B5EF4-FFF2-40B4-BE49-F238E27FC236}">
                <a16:creationId xmlns:a16="http://schemas.microsoft.com/office/drawing/2014/main" id="{13FFC844-53AB-78C6-3F6F-BD7F515D3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2" y="1811540"/>
            <a:ext cx="6284606" cy="323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206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Steps we will cover</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838200" y="1564395"/>
            <a:ext cx="10515600" cy="2394762"/>
          </a:xfrm>
        </p:spPr>
        <p:txBody>
          <a:bodyPr/>
          <a:lstStyle/>
          <a:p>
            <a:pPr marL="457200" indent="-457200">
              <a:buFont typeface="+mj-lt"/>
              <a:buAutoNum type="arabicPeriod"/>
            </a:pPr>
            <a:r>
              <a:rPr lang="en-US" dirty="0"/>
              <a:t>Setup data</a:t>
            </a:r>
          </a:p>
          <a:p>
            <a:pPr marL="457200" indent="-457200">
              <a:buFont typeface="+mj-lt"/>
              <a:buAutoNum type="arabicPeriod"/>
            </a:pPr>
            <a:r>
              <a:rPr lang="en-US" dirty="0"/>
              <a:t>Visually inspect the data</a:t>
            </a:r>
          </a:p>
          <a:p>
            <a:pPr marL="457200" indent="-457200">
              <a:buFont typeface="+mj-lt"/>
              <a:buAutoNum type="arabicPeriod"/>
            </a:pPr>
            <a:r>
              <a:rPr lang="en-US" dirty="0"/>
              <a:t>Perform preliminary analysis</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1011220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Setup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76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Setup</a:t>
            </a:r>
          </a:p>
        </p:txBody>
      </p:sp>
      <p:sp>
        <p:nvSpPr>
          <p:cNvPr id="3" name="Content Placeholder 2"/>
          <p:cNvSpPr>
            <a:spLocks noGrp="1"/>
          </p:cNvSpPr>
          <p:nvPr>
            <p:ph idx="1"/>
          </p:nvPr>
        </p:nvSpPr>
        <p:spPr/>
        <p:txBody>
          <a:bodyPr>
            <a:normAutofit/>
          </a:bodyPr>
          <a:lstStyle/>
          <a:p>
            <a:r>
              <a:rPr lang="en-US" dirty="0"/>
              <a:t>One data row for each time period, including:</a:t>
            </a:r>
          </a:p>
          <a:p>
            <a:pPr lvl="1"/>
            <a:r>
              <a:rPr lang="en-US" dirty="0"/>
              <a:t>Time variable for day/month/year</a:t>
            </a:r>
          </a:p>
          <a:p>
            <a:pPr lvl="1"/>
            <a:r>
              <a:rPr lang="en-US" dirty="0"/>
              <a:t>Outcome of interest at that time period</a:t>
            </a:r>
          </a:p>
          <a:p>
            <a:pPr marL="0" indent="0">
              <a:buNone/>
            </a:pPr>
            <a:endParaRPr lang="en-US" dirty="0"/>
          </a:p>
        </p:txBody>
      </p:sp>
    </p:spTree>
    <p:extLst>
      <p:ext uri="{BB962C8B-B14F-4D97-AF65-F5344CB8AC3E}">
        <p14:creationId xmlns:p14="http://schemas.microsoft.com/office/powerpoint/2010/main" val="552415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4444312"/>
              </p:ext>
            </p:extLst>
          </p:nvPr>
        </p:nvGraphicFramePr>
        <p:xfrm>
          <a:off x="3609474" y="156469"/>
          <a:ext cx="4684782" cy="5569163"/>
        </p:xfrm>
        <a:graphic>
          <a:graphicData uri="http://schemas.openxmlformats.org/drawingml/2006/table">
            <a:tbl>
              <a:tblPr firstRow="1" bandRow="1">
                <a:tableStyleId>{5C22544A-7EE6-4342-B048-85BDC9FD1C3A}</a:tableStyleId>
              </a:tblPr>
              <a:tblGrid>
                <a:gridCol w="2342391">
                  <a:extLst>
                    <a:ext uri="{9D8B030D-6E8A-4147-A177-3AD203B41FA5}">
                      <a16:colId xmlns:a16="http://schemas.microsoft.com/office/drawing/2014/main" val="20000"/>
                    </a:ext>
                  </a:extLst>
                </a:gridCol>
                <a:gridCol w="2342391">
                  <a:extLst>
                    <a:ext uri="{9D8B030D-6E8A-4147-A177-3AD203B41FA5}">
                      <a16:colId xmlns:a16="http://schemas.microsoft.com/office/drawing/2014/main" val="20001"/>
                    </a:ext>
                  </a:extLst>
                </a:gridCol>
              </a:tblGrid>
              <a:tr h="555297">
                <a:tc>
                  <a:txBody>
                    <a:bodyPr/>
                    <a:lstStyle/>
                    <a:p>
                      <a:pPr algn="ctr"/>
                      <a:r>
                        <a:rPr lang="en-US" sz="2400" dirty="0">
                          <a:latin typeface="Helvetica" pitchFamily="2" charset="0"/>
                        </a:rPr>
                        <a:t>Month</a:t>
                      </a:r>
                    </a:p>
                  </a:txBody>
                  <a:tcPr anchor="ctr"/>
                </a:tc>
                <a:tc>
                  <a:txBody>
                    <a:bodyPr/>
                    <a:lstStyle/>
                    <a:p>
                      <a:pPr algn="ctr"/>
                      <a:r>
                        <a:rPr lang="en-US" sz="2400" dirty="0">
                          <a:latin typeface="Helvetica" pitchFamily="2" charset="0"/>
                        </a:rPr>
                        <a:t>Visits</a:t>
                      </a:r>
                    </a:p>
                  </a:txBody>
                  <a:tcPr anchor="ctr"/>
                </a:tc>
                <a:extLst>
                  <a:ext uri="{0D108BD9-81ED-4DB2-BD59-A6C34878D82A}">
                    <a16:rowId xmlns:a16="http://schemas.microsoft.com/office/drawing/2014/main" val="10000"/>
                  </a:ext>
                </a:extLst>
              </a:tr>
              <a:tr h="455806">
                <a:tc>
                  <a:txBody>
                    <a:bodyPr/>
                    <a:lstStyle/>
                    <a:p>
                      <a:pPr algn="ctr" fontAlgn="b"/>
                      <a:r>
                        <a:rPr lang="en-CA" sz="2400" b="0" i="0" u="none" strike="noStrike" dirty="0">
                          <a:solidFill>
                            <a:srgbClr val="000000"/>
                          </a:solidFill>
                          <a:effectLst/>
                          <a:latin typeface="Helvetica" pitchFamily="2" charset="0"/>
                        </a:rPr>
                        <a:t>2016-01-01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557</a:t>
                      </a:r>
                    </a:p>
                  </a:txBody>
                  <a:tcPr marL="9525" marR="9525" marT="9525" marB="0" anchor="ctr"/>
                </a:tc>
                <a:extLst>
                  <a:ext uri="{0D108BD9-81ED-4DB2-BD59-A6C34878D82A}">
                    <a16:rowId xmlns:a16="http://schemas.microsoft.com/office/drawing/2014/main" val="10001"/>
                  </a:ext>
                </a:extLst>
              </a:tr>
              <a:tr h="455806">
                <a:tc>
                  <a:txBody>
                    <a:bodyPr/>
                    <a:lstStyle/>
                    <a:p>
                      <a:pPr algn="ctr" fontAlgn="b"/>
                      <a:r>
                        <a:rPr lang="en-CA" sz="2400" b="0" i="0" u="none" strike="noStrike">
                          <a:solidFill>
                            <a:srgbClr val="000000"/>
                          </a:solidFill>
                          <a:effectLst/>
                          <a:latin typeface="Helvetica" pitchFamily="2" charset="0"/>
                        </a:rPr>
                        <a:t>2016-02-01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574</a:t>
                      </a:r>
                    </a:p>
                  </a:txBody>
                  <a:tcPr marL="9525" marR="9525" marT="9525" marB="0" anchor="ctr"/>
                </a:tc>
                <a:extLst>
                  <a:ext uri="{0D108BD9-81ED-4DB2-BD59-A6C34878D82A}">
                    <a16:rowId xmlns:a16="http://schemas.microsoft.com/office/drawing/2014/main" val="10002"/>
                  </a:ext>
                </a:extLst>
              </a:tr>
              <a:tr h="455806">
                <a:tc>
                  <a:txBody>
                    <a:bodyPr/>
                    <a:lstStyle/>
                    <a:p>
                      <a:pPr algn="ctr" fontAlgn="b"/>
                      <a:r>
                        <a:rPr lang="en-CA" sz="2400" b="0" i="0" u="none" strike="noStrike">
                          <a:solidFill>
                            <a:srgbClr val="000000"/>
                          </a:solidFill>
                          <a:effectLst/>
                          <a:latin typeface="Helvetica" pitchFamily="2" charset="0"/>
                        </a:rPr>
                        <a:t>2016-03-01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542</a:t>
                      </a:r>
                    </a:p>
                  </a:txBody>
                  <a:tcPr marL="9525" marR="9525" marT="9525" marB="0" anchor="ctr"/>
                </a:tc>
                <a:extLst>
                  <a:ext uri="{0D108BD9-81ED-4DB2-BD59-A6C34878D82A}">
                    <a16:rowId xmlns:a16="http://schemas.microsoft.com/office/drawing/2014/main" val="10003"/>
                  </a:ext>
                </a:extLst>
              </a:tr>
              <a:tr h="455806">
                <a:tc>
                  <a:txBody>
                    <a:bodyPr/>
                    <a:lstStyle/>
                    <a:p>
                      <a:pPr algn="ctr" fontAlgn="b"/>
                      <a:r>
                        <a:rPr lang="en-CA" sz="2400" b="0" i="0" u="none" strike="noStrike">
                          <a:solidFill>
                            <a:srgbClr val="000000"/>
                          </a:solidFill>
                          <a:effectLst/>
                          <a:latin typeface="Helvetica" pitchFamily="2" charset="0"/>
                        </a:rPr>
                        <a:t>2016-04-01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793</a:t>
                      </a:r>
                    </a:p>
                  </a:txBody>
                  <a:tcPr marL="9525" marR="9525" marT="9525" marB="0" anchor="ctr"/>
                </a:tc>
                <a:extLst>
                  <a:ext uri="{0D108BD9-81ED-4DB2-BD59-A6C34878D82A}">
                    <a16:rowId xmlns:a16="http://schemas.microsoft.com/office/drawing/2014/main" val="10004"/>
                  </a:ext>
                </a:extLst>
              </a:tr>
              <a:tr h="455806">
                <a:tc>
                  <a:txBody>
                    <a:bodyPr/>
                    <a:lstStyle/>
                    <a:p>
                      <a:pPr algn="ctr" fontAlgn="b"/>
                      <a:r>
                        <a:rPr lang="en-CA" sz="2400" b="0" i="0" u="none" strike="noStrike">
                          <a:solidFill>
                            <a:srgbClr val="000000"/>
                          </a:solidFill>
                          <a:effectLst/>
                          <a:latin typeface="Helvetica" pitchFamily="2" charset="0"/>
                        </a:rPr>
                        <a:t>2016-05-01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605</a:t>
                      </a:r>
                    </a:p>
                  </a:txBody>
                  <a:tcPr marL="9525" marR="9525" marT="9525" marB="0" anchor="ctr"/>
                </a:tc>
                <a:extLst>
                  <a:ext uri="{0D108BD9-81ED-4DB2-BD59-A6C34878D82A}">
                    <a16:rowId xmlns:a16="http://schemas.microsoft.com/office/drawing/2014/main" val="10005"/>
                  </a:ext>
                </a:extLst>
              </a:tr>
              <a:tr h="455806">
                <a:tc>
                  <a:txBody>
                    <a:bodyPr/>
                    <a:lstStyle/>
                    <a:p>
                      <a:pPr algn="ctr" fontAlgn="b"/>
                      <a:r>
                        <a:rPr lang="en-CA" sz="2400" b="0" i="0" u="none" strike="noStrike">
                          <a:solidFill>
                            <a:srgbClr val="000000"/>
                          </a:solidFill>
                          <a:effectLst/>
                          <a:latin typeface="Helvetica" pitchFamily="2" charset="0"/>
                        </a:rPr>
                        <a:t>2016-06-01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612</a:t>
                      </a:r>
                    </a:p>
                  </a:txBody>
                  <a:tcPr marL="9525" marR="9525" marT="9525" marB="0" anchor="ctr"/>
                </a:tc>
                <a:extLst>
                  <a:ext uri="{0D108BD9-81ED-4DB2-BD59-A6C34878D82A}">
                    <a16:rowId xmlns:a16="http://schemas.microsoft.com/office/drawing/2014/main" val="10006"/>
                  </a:ext>
                </a:extLst>
              </a:tr>
              <a:tr h="455806">
                <a:tc>
                  <a:txBody>
                    <a:bodyPr/>
                    <a:lstStyle/>
                    <a:p>
                      <a:pPr algn="ctr" fontAlgn="b"/>
                      <a:r>
                        <a:rPr lang="en-CA" sz="2400" b="0" i="0" u="none" strike="noStrike">
                          <a:solidFill>
                            <a:srgbClr val="000000"/>
                          </a:solidFill>
                          <a:effectLst/>
                          <a:latin typeface="Helvetica" pitchFamily="2" charset="0"/>
                        </a:rPr>
                        <a:t>2016-07-01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685</a:t>
                      </a:r>
                    </a:p>
                  </a:txBody>
                  <a:tcPr marL="9525" marR="9525" marT="9525" marB="0" anchor="ctr"/>
                </a:tc>
                <a:extLst>
                  <a:ext uri="{0D108BD9-81ED-4DB2-BD59-A6C34878D82A}">
                    <a16:rowId xmlns:a16="http://schemas.microsoft.com/office/drawing/2014/main" val="10007"/>
                  </a:ext>
                </a:extLst>
              </a:tr>
              <a:tr h="455806">
                <a:tc>
                  <a:txBody>
                    <a:bodyPr/>
                    <a:lstStyle/>
                    <a:p>
                      <a:pPr algn="ctr" fontAlgn="b"/>
                      <a:r>
                        <a:rPr lang="en-CA" sz="2400" b="0" i="0" u="none" strike="noStrike" dirty="0">
                          <a:solidFill>
                            <a:srgbClr val="000000"/>
                          </a:solidFill>
                          <a:effectLst/>
                          <a:latin typeface="Helvetica" pitchFamily="2" charset="0"/>
                        </a:rPr>
                        <a:t>2016-08-01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466</a:t>
                      </a:r>
                    </a:p>
                  </a:txBody>
                  <a:tcPr marL="9525" marR="9525" marT="9525" marB="0" anchor="ctr"/>
                </a:tc>
                <a:extLst>
                  <a:ext uri="{0D108BD9-81ED-4DB2-BD59-A6C34878D82A}">
                    <a16:rowId xmlns:a16="http://schemas.microsoft.com/office/drawing/2014/main" val="10008"/>
                  </a:ext>
                </a:extLst>
              </a:tr>
              <a:tr h="455806">
                <a:tc>
                  <a:txBody>
                    <a:bodyPr/>
                    <a:lstStyle/>
                    <a:p>
                      <a:pPr algn="ctr" fontAlgn="b"/>
                      <a:r>
                        <a:rPr lang="en-CA" sz="2400" b="0" i="0" u="none" strike="noStrike">
                          <a:solidFill>
                            <a:srgbClr val="000000"/>
                          </a:solidFill>
                          <a:effectLst/>
                          <a:latin typeface="Helvetica" pitchFamily="2" charset="0"/>
                        </a:rPr>
                        <a:t>2016-09-01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554</a:t>
                      </a:r>
                    </a:p>
                  </a:txBody>
                  <a:tcPr marL="9525" marR="9525" marT="9525" marB="0" anchor="ctr"/>
                </a:tc>
                <a:extLst>
                  <a:ext uri="{0D108BD9-81ED-4DB2-BD59-A6C34878D82A}">
                    <a16:rowId xmlns:a16="http://schemas.microsoft.com/office/drawing/2014/main" val="10009"/>
                  </a:ext>
                </a:extLst>
              </a:tr>
              <a:tr h="455806">
                <a:tc>
                  <a:txBody>
                    <a:bodyPr/>
                    <a:lstStyle/>
                    <a:p>
                      <a:pPr algn="ctr" fontAlgn="b"/>
                      <a:r>
                        <a:rPr lang="en-CA" sz="2400" b="0" i="0" u="none" strike="noStrike">
                          <a:solidFill>
                            <a:srgbClr val="000000"/>
                          </a:solidFill>
                          <a:effectLst/>
                          <a:latin typeface="Helvetica" pitchFamily="2" charset="0"/>
                        </a:rPr>
                        <a:t>2016-10-01</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698</a:t>
                      </a:r>
                    </a:p>
                  </a:txBody>
                  <a:tcPr marL="9525" marR="9525" marT="9525" marB="0" anchor="ctr"/>
                </a:tc>
                <a:extLst>
                  <a:ext uri="{0D108BD9-81ED-4DB2-BD59-A6C34878D82A}">
                    <a16:rowId xmlns:a16="http://schemas.microsoft.com/office/drawing/2014/main" val="10010"/>
                  </a:ext>
                </a:extLst>
              </a:tr>
              <a:tr h="455806">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extLst>
                  <a:ext uri="{0D108BD9-81ED-4DB2-BD59-A6C34878D82A}">
                    <a16:rowId xmlns:a16="http://schemas.microsoft.com/office/drawing/2014/main" val="4090167595"/>
                  </a:ext>
                </a:extLst>
              </a:tr>
            </a:tbl>
          </a:graphicData>
        </a:graphic>
      </p:graphicFrame>
    </p:spTree>
    <p:extLst>
      <p:ext uri="{BB962C8B-B14F-4D97-AF65-F5344CB8AC3E}">
        <p14:creationId xmlns:p14="http://schemas.microsoft.com/office/powerpoint/2010/main" val="2561545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Visually Inspect Data</a:t>
            </a:r>
          </a:p>
        </p:txBody>
      </p:sp>
    </p:spTree>
    <p:extLst>
      <p:ext uri="{BB962C8B-B14F-4D97-AF65-F5344CB8AC3E}">
        <p14:creationId xmlns:p14="http://schemas.microsoft.com/office/powerpoint/2010/main" val="419450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9107-0949-C55D-381D-47DECB3230B6}"/>
              </a:ext>
            </a:extLst>
          </p:cNvPr>
          <p:cNvSpPr>
            <a:spLocks noGrp="1"/>
          </p:cNvSpPr>
          <p:nvPr>
            <p:ph type="title"/>
          </p:nvPr>
        </p:nvSpPr>
        <p:spPr/>
        <p:txBody>
          <a:bodyPr/>
          <a:lstStyle/>
          <a:p>
            <a:r>
              <a:rPr lang="en-US" dirty="0"/>
              <a:t>Review of Yesterday</a:t>
            </a:r>
          </a:p>
        </p:txBody>
      </p:sp>
      <p:sp>
        <p:nvSpPr>
          <p:cNvPr id="3" name="Content Placeholder 2">
            <a:extLst>
              <a:ext uri="{FF2B5EF4-FFF2-40B4-BE49-F238E27FC236}">
                <a16:creationId xmlns:a16="http://schemas.microsoft.com/office/drawing/2014/main" id="{6E8F0C9D-DEDA-66E6-CB03-B01A5C94A6D7}"/>
              </a:ext>
            </a:extLst>
          </p:cNvPr>
          <p:cNvSpPr>
            <a:spLocks noGrp="1"/>
          </p:cNvSpPr>
          <p:nvPr>
            <p:ph idx="1"/>
          </p:nvPr>
        </p:nvSpPr>
        <p:spPr>
          <a:xfrm>
            <a:off x="838200" y="1564395"/>
            <a:ext cx="10515600" cy="2471577"/>
          </a:xfrm>
        </p:spPr>
        <p:txBody>
          <a:bodyPr/>
          <a:lstStyle/>
          <a:p>
            <a:r>
              <a:rPr lang="en-US" dirty="0"/>
              <a:t>Answer the following questions with a person next to you</a:t>
            </a:r>
          </a:p>
          <a:p>
            <a:pPr lvl="1"/>
            <a:r>
              <a:rPr lang="en-US" dirty="0"/>
              <a:t>What is syndromic surveillance?</a:t>
            </a:r>
          </a:p>
          <a:p>
            <a:pPr lvl="1"/>
            <a:r>
              <a:rPr lang="en-US" dirty="0"/>
              <a:t>What indicators could be used for syndromic surveillance? For healthcare utilization?</a:t>
            </a:r>
          </a:p>
        </p:txBody>
      </p:sp>
    </p:spTree>
    <p:extLst>
      <p:ext uri="{BB962C8B-B14F-4D97-AF65-F5344CB8AC3E}">
        <p14:creationId xmlns:p14="http://schemas.microsoft.com/office/powerpoint/2010/main" val="377303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Visually Inspect Data</a:t>
            </a:r>
          </a:p>
        </p:txBody>
      </p:sp>
      <p:sp>
        <p:nvSpPr>
          <p:cNvPr id="7" name="Content Placeholder 6"/>
          <p:cNvSpPr>
            <a:spLocks noGrp="1"/>
          </p:cNvSpPr>
          <p:nvPr>
            <p:ph idx="1"/>
          </p:nvPr>
        </p:nvSpPr>
        <p:spPr/>
        <p:txBody>
          <a:bodyPr/>
          <a:lstStyle/>
          <a:p>
            <a:pPr marL="0" indent="0">
              <a:buNone/>
            </a:pPr>
            <a:r>
              <a:rPr lang="en-US" dirty="0"/>
              <a:t>What you are looking for:</a:t>
            </a:r>
          </a:p>
          <a:p>
            <a:pPr lvl="1"/>
            <a:r>
              <a:rPr lang="en-US" dirty="0"/>
              <a:t>Trends</a:t>
            </a:r>
          </a:p>
          <a:p>
            <a:pPr lvl="2"/>
            <a:r>
              <a:rPr lang="en-US" dirty="0"/>
              <a:t>Linear</a:t>
            </a:r>
          </a:p>
          <a:p>
            <a:pPr lvl="2"/>
            <a:r>
              <a:rPr lang="en-US" dirty="0"/>
              <a:t>Polynomial</a:t>
            </a:r>
          </a:p>
          <a:p>
            <a:pPr lvl="2"/>
            <a:r>
              <a:rPr lang="en-US" dirty="0"/>
              <a:t>Exponential</a:t>
            </a:r>
          </a:p>
          <a:p>
            <a:pPr lvl="2"/>
            <a:r>
              <a:rPr lang="en-US" dirty="0"/>
              <a:t>Seasonal</a:t>
            </a:r>
          </a:p>
          <a:p>
            <a:pPr lvl="1"/>
            <a:endParaRPr lang="en-US" dirty="0"/>
          </a:p>
          <a:p>
            <a:pPr lvl="1"/>
            <a:r>
              <a:rPr lang="en-US" dirty="0"/>
              <a:t>Potential interventions</a:t>
            </a:r>
          </a:p>
          <a:p>
            <a:pPr lvl="1"/>
            <a:endParaRPr lang="en-US" dirty="0"/>
          </a:p>
          <a:p>
            <a:pPr lvl="1"/>
            <a:r>
              <a:rPr lang="en-US" dirty="0"/>
              <a:t>Data quality issues</a:t>
            </a:r>
          </a:p>
          <a:p>
            <a:pPr lvl="2"/>
            <a:r>
              <a:rPr lang="en-US" dirty="0"/>
              <a:t>Missing data</a:t>
            </a:r>
          </a:p>
          <a:p>
            <a:pPr lvl="2"/>
            <a:r>
              <a:rPr lang="en-US" dirty="0"/>
              <a:t>“Wild” points</a:t>
            </a:r>
          </a:p>
          <a:p>
            <a:pPr lvl="2"/>
            <a:endParaRPr lang="en-US" dirty="0"/>
          </a:p>
        </p:txBody>
      </p:sp>
    </p:spTree>
    <p:extLst>
      <p:ext uri="{BB962C8B-B14F-4D97-AF65-F5344CB8AC3E}">
        <p14:creationId xmlns:p14="http://schemas.microsoft.com/office/powerpoint/2010/main" val="1183065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BD9F-8537-0801-E899-535A4D50A7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00FB8D-F7B8-5CFA-07ED-5782846323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3F7695-935A-58B1-615F-F6C4FEDB04E4}"/>
              </a:ext>
            </a:extLst>
          </p:cNvPr>
          <p:cNvPicPr>
            <a:picLocks noChangeAspect="1"/>
          </p:cNvPicPr>
          <p:nvPr/>
        </p:nvPicPr>
        <p:blipFill>
          <a:blip r:embed="rId3"/>
          <a:stretch>
            <a:fillRect/>
          </a:stretch>
        </p:blipFill>
        <p:spPr>
          <a:xfrm>
            <a:off x="1347587" y="70026"/>
            <a:ext cx="7240010" cy="5706271"/>
          </a:xfrm>
          <a:prstGeom prst="rect">
            <a:avLst/>
          </a:prstGeom>
        </p:spPr>
      </p:pic>
    </p:spTree>
    <p:extLst>
      <p:ext uri="{BB962C8B-B14F-4D97-AF65-F5344CB8AC3E}">
        <p14:creationId xmlns:p14="http://schemas.microsoft.com/office/powerpoint/2010/main" val="154081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875-FB0C-A041-8506-4A5E4C533335}"/>
              </a:ext>
            </a:extLst>
          </p:cNvPr>
          <p:cNvPicPr>
            <a:picLocks noChangeAspect="1"/>
          </p:cNvPicPr>
          <p:nvPr/>
        </p:nvPicPr>
        <p:blipFill>
          <a:blip r:embed="rId3"/>
          <a:stretch>
            <a:fillRect/>
          </a:stretch>
        </p:blipFill>
        <p:spPr>
          <a:xfrm>
            <a:off x="1309511" y="934493"/>
            <a:ext cx="8777920" cy="4989013"/>
          </a:xfrm>
          <a:prstGeom prst="rect">
            <a:avLst/>
          </a:prstGeom>
        </p:spPr>
      </p:pic>
      <p:sp>
        <p:nvSpPr>
          <p:cNvPr id="2" name="Title 1">
            <a:extLst>
              <a:ext uri="{FF2B5EF4-FFF2-40B4-BE49-F238E27FC236}">
                <a16:creationId xmlns:a16="http://schemas.microsoft.com/office/drawing/2014/main" id="{D91239BD-826F-C53E-E082-1AC7613FDBD6}"/>
              </a:ext>
            </a:extLst>
          </p:cNvPr>
          <p:cNvSpPr>
            <a:spLocks noGrp="1"/>
          </p:cNvSpPr>
          <p:nvPr>
            <p:ph type="title"/>
          </p:nvPr>
        </p:nvSpPr>
        <p:spPr>
          <a:xfrm>
            <a:off x="838200" y="365126"/>
            <a:ext cx="10515600" cy="1023000"/>
          </a:xfrm>
        </p:spPr>
        <p:txBody>
          <a:bodyPr/>
          <a:lstStyle/>
          <a:p>
            <a:r>
              <a:rPr lang="en-US" dirty="0"/>
              <a:t>What trends do we see here?</a:t>
            </a:r>
          </a:p>
        </p:txBody>
      </p:sp>
    </p:spTree>
    <p:extLst>
      <p:ext uri="{BB962C8B-B14F-4D97-AF65-F5344CB8AC3E}">
        <p14:creationId xmlns:p14="http://schemas.microsoft.com/office/powerpoint/2010/main" val="73906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Preliminary Analysis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870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accent3">
                    <a:lumMod val="60000"/>
                    <a:lumOff val="40000"/>
                  </a:schemeClr>
                </a:solidFill>
              </a:rPr>
              <a:t>Setup data</a:t>
            </a:r>
          </a:p>
          <a:p>
            <a:pPr marL="457200" indent="-457200">
              <a:buFont typeface="+mj-lt"/>
              <a:buAutoNum type="arabicPeriod"/>
            </a:pPr>
            <a:r>
              <a:rPr lang="en-US" dirty="0">
                <a:solidFill>
                  <a:schemeClr val="accent3">
                    <a:lumMod val="60000"/>
                    <a:lumOff val="40000"/>
                  </a:schemeClr>
                </a:solidFill>
              </a:rPr>
              <a:t>Visually inspect the data</a:t>
            </a:r>
          </a:p>
          <a:p>
            <a:pPr marL="457200" indent="-457200">
              <a:buFont typeface="+mj-lt"/>
              <a:buAutoNum type="arabicPeriod"/>
            </a:pPr>
            <a:r>
              <a:rPr lang="en-US" dirty="0"/>
              <a:t>Preliminary analysis</a:t>
            </a:r>
          </a:p>
          <a:p>
            <a:pPr marL="457200" indent="-457200">
              <a:buFont typeface="+mj-lt"/>
              <a:buAutoNum type="arabicPeriod"/>
            </a:pPr>
            <a:r>
              <a:rPr lang="en-US" dirty="0"/>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3166769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analysis</a:t>
            </a:r>
          </a:p>
        </p:txBody>
      </p:sp>
      <p:sp>
        <p:nvSpPr>
          <p:cNvPr id="7" name="Content Placeholder 6"/>
          <p:cNvSpPr>
            <a:spLocks noGrp="1"/>
          </p:cNvSpPr>
          <p:nvPr>
            <p:ph idx="1"/>
          </p:nvPr>
        </p:nvSpPr>
        <p:spPr>
          <a:xfrm>
            <a:off x="838200" y="1564395"/>
            <a:ext cx="10515600" cy="3701288"/>
          </a:xfrm>
        </p:spPr>
        <p:txBody>
          <a:bodyPr/>
          <a:lstStyle/>
          <a:p>
            <a:r>
              <a:rPr lang="en-US" dirty="0"/>
              <a:t>Run a standard OLS regression with a time series specification</a:t>
            </a:r>
          </a:p>
          <a:p>
            <a:endParaRPr lang="en-US" dirty="0"/>
          </a:p>
          <a:p>
            <a:r>
              <a:rPr lang="en-US" dirty="0"/>
              <a:t>We will work through:</a:t>
            </a:r>
          </a:p>
          <a:p>
            <a:pPr lvl="1"/>
            <a:r>
              <a:rPr lang="en-US" dirty="0"/>
              <a:t>Intercept-only</a:t>
            </a:r>
          </a:p>
          <a:p>
            <a:pPr lvl="1"/>
            <a:r>
              <a:rPr lang="en-US" dirty="0"/>
              <a:t>Simple time trend</a:t>
            </a:r>
          </a:p>
          <a:p>
            <a:pPr lvl="1"/>
            <a:r>
              <a:rPr lang="en-US" dirty="0"/>
              <a:t>Quadratic time trend</a:t>
            </a:r>
          </a:p>
          <a:p>
            <a:pPr lvl="1"/>
            <a:endParaRPr lang="en-US" dirty="0"/>
          </a:p>
          <a:p>
            <a:r>
              <a:rPr lang="en-US" dirty="0"/>
              <a:t>Next, we will add in seasonality</a:t>
            </a:r>
          </a:p>
        </p:txBody>
      </p:sp>
    </p:spTree>
    <p:extLst>
      <p:ext uri="{BB962C8B-B14F-4D97-AF65-F5344CB8AC3E}">
        <p14:creationId xmlns:p14="http://schemas.microsoft.com/office/powerpoint/2010/main" val="3740450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Intercept-only Model</a:t>
            </a:r>
          </a:p>
        </p:txBody>
      </p:sp>
      <p:sp>
        <p:nvSpPr>
          <p:cNvPr id="7" name="Parallelogram 6">
            <a:extLst>
              <a:ext uri="{FF2B5EF4-FFF2-40B4-BE49-F238E27FC236}">
                <a16:creationId xmlns:a16="http://schemas.microsoft.com/office/drawing/2014/main" id="{2602B02F-403C-9742-8F78-30D19B945893}"/>
              </a:ext>
            </a:extLst>
          </p:cNvPr>
          <p:cNvSpPr/>
          <p:nvPr/>
        </p:nvSpPr>
        <p:spPr>
          <a:xfrm>
            <a:off x="2646947" y="3233738"/>
            <a:ext cx="144380" cy="300789"/>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1011F1-F207-9B4E-9A70-97C69E9261AD}"/>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32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only an intercept term</a:t>
            </a:r>
          </a:p>
          <a:p>
            <a:pPr>
              <a:lnSpc>
                <a:spcPct val="100000"/>
              </a:lnSpc>
              <a:spcBef>
                <a:spcPts val="0"/>
              </a:spcBef>
            </a:pPr>
            <a:r>
              <a:rPr lang="en-US" sz="1800" dirty="0" err="1"/>
              <a:t>ols.model</a:t>
            </a:r>
            <a:r>
              <a:rPr lang="en-US" sz="1800" dirty="0"/>
              <a:t> &lt;- </a:t>
            </a:r>
            <a:r>
              <a:rPr lang="en-US" sz="1800" dirty="0" err="1"/>
              <a:t>lm</a:t>
            </a:r>
            <a:r>
              <a:rPr lang="en-US" sz="1800" dirty="0"/>
              <a:t>(count ~ 1,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a:t>
            </a:r>
            <a:r>
              <a:rPr lang="en-US" sz="1800" dirty="0"/>
              <a:t>)</a:t>
            </a:r>
          </a:p>
        </p:txBody>
      </p:sp>
    </p:spTree>
    <p:extLst>
      <p:ext uri="{BB962C8B-B14F-4D97-AF65-F5344CB8AC3E}">
        <p14:creationId xmlns:p14="http://schemas.microsoft.com/office/powerpoint/2010/main" val="575915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A06326-D270-4141-9246-CE7B8766DB26}"/>
              </a:ext>
            </a:extLst>
          </p:cNvPr>
          <p:cNvPicPr>
            <a:picLocks noChangeAspect="1"/>
          </p:cNvPicPr>
          <p:nvPr/>
        </p:nvPicPr>
        <p:blipFill>
          <a:blip r:embed="rId2"/>
          <a:stretch>
            <a:fillRect/>
          </a:stretch>
        </p:blipFill>
        <p:spPr>
          <a:xfrm>
            <a:off x="2459789" y="914400"/>
            <a:ext cx="7272422" cy="4363453"/>
          </a:xfrm>
          <a:prstGeom prst="rect">
            <a:avLst/>
          </a:prstGeom>
        </p:spPr>
      </p:pic>
    </p:spTree>
    <p:extLst>
      <p:ext uri="{BB962C8B-B14F-4D97-AF65-F5344CB8AC3E}">
        <p14:creationId xmlns:p14="http://schemas.microsoft.com/office/powerpoint/2010/main" val="299130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1106277"/>
            <a:ext cx="10190747" cy="3675788"/>
          </a:xfrm>
        </p:spPr>
        <p:txBody>
          <a:bodyPr>
            <a:noAutofit/>
          </a:bodyPr>
          <a:lstStyle/>
          <a:p>
            <a:pPr>
              <a:lnSpc>
                <a:spcPct val="100000"/>
              </a:lnSpc>
              <a:spcBef>
                <a:spcPts val="0"/>
              </a:spcBef>
            </a:pPr>
            <a:r>
              <a:rPr lang="en-US" sz="1800" dirty="0">
                <a:solidFill>
                  <a:schemeClr val="accent6">
                    <a:lumMod val="75000"/>
                  </a:schemeClr>
                </a:solidFill>
              </a:rPr>
              <a:t># Input dataset and </a:t>
            </a:r>
            <a:r>
              <a:rPr lang="en-US" sz="1800" dirty="0" err="1">
                <a:solidFill>
                  <a:schemeClr val="accent6">
                    <a:lumMod val="75000"/>
                  </a:schemeClr>
                </a:solidFill>
              </a:rPr>
              <a:t>x,y</a:t>
            </a:r>
            <a:r>
              <a:rPr lang="en-US" sz="1800" dirty="0">
                <a:solidFill>
                  <a:schemeClr val="accent6">
                    <a:lumMod val="75000"/>
                  </a:schemeClr>
                </a:solidFill>
              </a:rPr>
              <a:t> axis variables</a:t>
            </a:r>
          </a:p>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=count))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(color="pink")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a:t>
            </a:r>
            <a:r>
              <a:rPr lang="en-US" sz="1800" dirty="0" err="1"/>
              <a:t>aes</a:t>
            </a:r>
            <a:r>
              <a:rPr lang="en-US" sz="1800" dirty="0"/>
              <a:t>(x=</a:t>
            </a:r>
            <a:r>
              <a:rPr lang="en-US" sz="1800" dirty="0" err="1"/>
              <a:t>time,y</a:t>
            </a:r>
            <a:r>
              <a:rPr lang="en-US" sz="1800" dirty="0"/>
              <a:t>=</a:t>
            </a:r>
            <a:r>
              <a:rPr lang="en-US" sz="1800" dirty="0" err="1"/>
              <a:t>ols.model$fitted.values</a:t>
            </a:r>
            <a:r>
              <a:rPr lang="en-US" sz="1800" dirty="0"/>
              <a:t>),color="red") +</a:t>
            </a:r>
          </a:p>
          <a:p>
            <a:pPr>
              <a:lnSpc>
                <a:spcPct val="100000"/>
              </a:lnSpc>
              <a:spcBef>
                <a:spcPts val="0"/>
              </a:spcBef>
            </a:pPr>
            <a:r>
              <a:rPr lang="en-US" sz="1800" dirty="0"/>
              <a:t>  # Change figure aesthetics</a:t>
            </a:r>
          </a:p>
          <a:p>
            <a:pPr>
              <a:lnSpc>
                <a:spcPct val="100000"/>
              </a:lnSpc>
              <a:spcBef>
                <a:spcPts val="0"/>
              </a:spcBef>
            </a:pPr>
            <a:r>
              <a:rPr lang="en-US" sz="1800" dirty="0"/>
              <a:t>  </a:t>
            </a:r>
            <a:r>
              <a:rPr lang="en-US" sz="1800" dirty="0" err="1"/>
              <a:t>xlab</a:t>
            </a:r>
            <a:r>
              <a:rPr lang="en-US" sz="1800" dirty="0"/>
              <a:t>("Month") + </a:t>
            </a:r>
          </a:p>
          <a:p>
            <a:pPr>
              <a:lnSpc>
                <a:spcPct val="100000"/>
              </a:lnSpc>
              <a:spcBef>
                <a:spcPts val="0"/>
              </a:spcBef>
            </a:pPr>
            <a:r>
              <a:rPr lang="en-US" sz="1800" dirty="0"/>
              <a:t>  </a:t>
            </a:r>
            <a:r>
              <a:rPr lang="en-US" sz="1800" dirty="0" err="1"/>
              <a:t>ylab</a:t>
            </a:r>
            <a:r>
              <a:rPr lang="en-US" sz="1800" dirty="0"/>
              <a:t>("Number of Outpatient Visits") + </a:t>
            </a:r>
          </a:p>
          <a:p>
            <a:pPr>
              <a:lnSpc>
                <a:spcPct val="100000"/>
              </a:lnSpc>
              <a:spcBef>
                <a:spcPts val="0"/>
              </a:spcBef>
            </a:pPr>
            <a:r>
              <a:rPr lang="en-US" sz="1800" dirty="0"/>
              <a:t>  </a:t>
            </a:r>
            <a:r>
              <a:rPr lang="en-US" sz="1800" dirty="0" err="1"/>
              <a:t>ylim</a:t>
            </a:r>
            <a:r>
              <a:rPr lang="en-US" sz="1800" dirty="0"/>
              <a:t>(c(0,900))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3561184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9C02-4EF2-5743-9358-18BD1518EEC2}"/>
              </a:ext>
            </a:extLst>
          </p:cNvPr>
          <p:cNvPicPr>
            <a:picLocks noChangeAspect="1"/>
          </p:cNvPicPr>
          <p:nvPr/>
        </p:nvPicPr>
        <p:blipFill>
          <a:blip r:embed="rId2"/>
          <a:stretch>
            <a:fillRect/>
          </a:stretch>
        </p:blipFill>
        <p:spPr>
          <a:xfrm>
            <a:off x="843651" y="0"/>
            <a:ext cx="10504698" cy="5966668"/>
          </a:xfrm>
          <a:prstGeom prst="rect">
            <a:avLst/>
          </a:prstGeom>
        </p:spPr>
      </p:pic>
    </p:spTree>
    <p:extLst>
      <p:ext uri="{BB962C8B-B14F-4D97-AF65-F5344CB8AC3E}">
        <p14:creationId xmlns:p14="http://schemas.microsoft.com/office/powerpoint/2010/main" val="3556434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3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time term</a:t>
            </a:r>
          </a:p>
          <a:p>
            <a:pPr>
              <a:lnSpc>
                <a:spcPct val="100000"/>
              </a:lnSpc>
              <a:spcBef>
                <a:spcPts val="0"/>
              </a:spcBef>
            </a:pPr>
            <a:r>
              <a:rPr lang="en-US" sz="1800" dirty="0" err="1"/>
              <a:t>ols.model.time</a:t>
            </a:r>
            <a:r>
              <a:rPr lang="en-US" sz="1800" dirty="0"/>
              <a:t> &lt;- </a:t>
            </a:r>
            <a:r>
              <a:rPr lang="en-US" sz="1800" dirty="0" err="1"/>
              <a:t>lm</a:t>
            </a:r>
            <a:r>
              <a:rPr lang="en-US" sz="1800" dirty="0"/>
              <a:t>(count ~ time,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ols.model.time</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ols.model.time</a:t>
            </a:r>
            <a:r>
              <a:rPr lang="en-US" sz="1800" dirty="0"/>
              <a:t>)</a:t>
            </a:r>
          </a:p>
        </p:txBody>
      </p:sp>
    </p:spTree>
    <p:extLst>
      <p:ext uri="{BB962C8B-B14F-4D97-AF65-F5344CB8AC3E}">
        <p14:creationId xmlns:p14="http://schemas.microsoft.com/office/powerpoint/2010/main" val="1282639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B2A84-3AF6-C54A-89C7-30BFC97EBB56}"/>
              </a:ext>
            </a:extLst>
          </p:cNvPr>
          <p:cNvPicPr>
            <a:picLocks noChangeAspect="1"/>
          </p:cNvPicPr>
          <p:nvPr/>
        </p:nvPicPr>
        <p:blipFill>
          <a:blip r:embed="rId2"/>
          <a:stretch>
            <a:fillRect/>
          </a:stretch>
        </p:blipFill>
        <p:spPr>
          <a:xfrm>
            <a:off x="2632360" y="773697"/>
            <a:ext cx="6927279" cy="4796923"/>
          </a:xfrm>
          <a:prstGeom prst="rect">
            <a:avLst/>
          </a:prstGeom>
        </p:spPr>
      </p:pic>
    </p:spTree>
    <p:extLst>
      <p:ext uri="{BB962C8B-B14F-4D97-AF65-F5344CB8AC3E}">
        <p14:creationId xmlns:p14="http://schemas.microsoft.com/office/powerpoint/2010/main" val="2547923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A53C3-1D14-2745-8014-65781B62E70E}"/>
              </a:ext>
            </a:extLst>
          </p:cNvPr>
          <p:cNvPicPr>
            <a:picLocks noChangeAspect="1"/>
          </p:cNvPicPr>
          <p:nvPr/>
        </p:nvPicPr>
        <p:blipFill>
          <a:blip r:embed="rId2"/>
          <a:stretch>
            <a:fillRect/>
          </a:stretch>
        </p:blipFill>
        <p:spPr>
          <a:xfrm>
            <a:off x="842775" y="-1"/>
            <a:ext cx="10506449" cy="5967663"/>
          </a:xfrm>
          <a:prstGeom prst="rect">
            <a:avLst/>
          </a:prstGeom>
        </p:spPr>
      </p:pic>
    </p:spTree>
    <p:extLst>
      <p:ext uri="{BB962C8B-B14F-4D97-AF65-F5344CB8AC3E}">
        <p14:creationId xmlns:p14="http://schemas.microsoft.com/office/powerpoint/2010/main" val="4078935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8C7255-3138-DF4D-9E97-7AB0F2B4378F}"/>
              </a:ext>
            </a:extLst>
          </p:cNvPr>
          <p:cNvSpPr txBox="1"/>
          <p:nvPr/>
        </p:nvSpPr>
        <p:spPr>
          <a:xfrm>
            <a:off x="2746365" y="4870234"/>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866BC746-9C34-FE40-ADB4-0F47BDC476AA}"/>
              </a:ext>
            </a:extLst>
          </p:cNvPr>
          <p:cNvSpPr/>
          <p:nvPr/>
        </p:nvSpPr>
        <p:spPr>
          <a:xfrm>
            <a:off x="5939588" y="4239192"/>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2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square term</a:t>
            </a:r>
          </a:p>
          <a:p>
            <a:pPr>
              <a:lnSpc>
                <a:spcPct val="100000"/>
              </a:lnSpc>
              <a:spcBef>
                <a:spcPts val="0"/>
              </a:spcBef>
            </a:pPr>
            <a:r>
              <a:rPr lang="en-US" sz="1800" dirty="0"/>
              <a:t>ols.model.time2 &lt;- </a:t>
            </a:r>
            <a:r>
              <a:rPr lang="en-US" sz="1800" dirty="0" err="1"/>
              <a:t>lm</a:t>
            </a:r>
            <a:r>
              <a:rPr lang="en-US" sz="1800" dirty="0"/>
              <a:t>(count ~ time + I(time^2),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summary(ols.model.time2)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(ols.model.time2)</a:t>
            </a:r>
          </a:p>
        </p:txBody>
      </p:sp>
    </p:spTree>
    <p:extLst>
      <p:ext uri="{BB962C8B-B14F-4D97-AF65-F5344CB8AC3E}">
        <p14:creationId xmlns:p14="http://schemas.microsoft.com/office/powerpoint/2010/main" val="3775137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7A1C-9868-3C4B-8AA2-483A944B25AE}"/>
              </a:ext>
            </a:extLst>
          </p:cNvPr>
          <p:cNvPicPr>
            <a:picLocks noChangeAspect="1"/>
          </p:cNvPicPr>
          <p:nvPr/>
        </p:nvPicPr>
        <p:blipFill>
          <a:blip r:embed="rId2"/>
          <a:stretch>
            <a:fillRect/>
          </a:stretch>
        </p:blipFill>
        <p:spPr>
          <a:xfrm>
            <a:off x="2618774" y="462495"/>
            <a:ext cx="6954451" cy="5163605"/>
          </a:xfrm>
          <a:prstGeom prst="rect">
            <a:avLst/>
          </a:prstGeom>
        </p:spPr>
      </p:pic>
    </p:spTree>
    <p:extLst>
      <p:ext uri="{BB962C8B-B14F-4D97-AF65-F5344CB8AC3E}">
        <p14:creationId xmlns:p14="http://schemas.microsoft.com/office/powerpoint/2010/main" val="347913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7792-1DB7-0D44-ABBA-9D70F37065C3}"/>
              </a:ext>
            </a:extLst>
          </p:cNvPr>
          <p:cNvPicPr>
            <a:picLocks noChangeAspect="1"/>
          </p:cNvPicPr>
          <p:nvPr/>
        </p:nvPicPr>
        <p:blipFill>
          <a:blip r:embed="rId2"/>
          <a:stretch>
            <a:fillRect/>
          </a:stretch>
        </p:blipFill>
        <p:spPr>
          <a:xfrm>
            <a:off x="849179" y="-1"/>
            <a:ext cx="10493642" cy="5960389"/>
          </a:xfrm>
          <a:prstGeom prst="rect">
            <a:avLst/>
          </a:prstGeom>
        </p:spPr>
      </p:pic>
    </p:spTree>
    <p:extLst>
      <p:ext uri="{BB962C8B-B14F-4D97-AF65-F5344CB8AC3E}">
        <p14:creationId xmlns:p14="http://schemas.microsoft.com/office/powerpoint/2010/main" val="1764047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 Seasonality and time trends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434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8AD8-5BBE-1046-5EE9-70D9E8B27596}"/>
              </a:ext>
            </a:extLst>
          </p:cNvPr>
          <p:cNvSpPr>
            <a:spLocks noGrp="1"/>
          </p:cNvSpPr>
          <p:nvPr>
            <p:ph type="title"/>
          </p:nvPr>
        </p:nvSpPr>
        <p:spPr/>
        <p:txBody>
          <a:bodyPr/>
          <a:lstStyle/>
          <a:p>
            <a:r>
              <a:rPr lang="en-US" dirty="0"/>
              <a:t>COVID-19 syndromic surveillance</a:t>
            </a:r>
          </a:p>
        </p:txBody>
      </p:sp>
      <p:sp>
        <p:nvSpPr>
          <p:cNvPr id="3" name="Content Placeholder 2">
            <a:extLst>
              <a:ext uri="{FF2B5EF4-FFF2-40B4-BE49-F238E27FC236}">
                <a16:creationId xmlns:a16="http://schemas.microsoft.com/office/drawing/2014/main" id="{6175C18F-954B-BFD8-C16E-55A6FB3216B3}"/>
              </a:ext>
            </a:extLst>
          </p:cNvPr>
          <p:cNvSpPr>
            <a:spLocks noGrp="1"/>
          </p:cNvSpPr>
          <p:nvPr>
            <p:ph idx="1"/>
          </p:nvPr>
        </p:nvSpPr>
        <p:spPr/>
        <p:txBody>
          <a:bodyPr/>
          <a:lstStyle/>
          <a:p>
            <a:r>
              <a:rPr lang="en-US" dirty="0"/>
              <a:t>Using ARI</a:t>
            </a:r>
          </a:p>
        </p:txBody>
      </p:sp>
      <p:pic>
        <p:nvPicPr>
          <p:cNvPr id="4" name="Picture 3" descr="Chart, histogram&#10;&#10;Description automatically generated">
            <a:extLst>
              <a:ext uri="{FF2B5EF4-FFF2-40B4-BE49-F238E27FC236}">
                <a16:creationId xmlns:a16="http://schemas.microsoft.com/office/drawing/2014/main" id="{200B589F-B2C0-4285-2CC9-87254CD739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1656" y="1333040"/>
            <a:ext cx="6383686" cy="4787765"/>
          </a:xfrm>
          <a:prstGeom prst="rect">
            <a:avLst/>
          </a:prstGeom>
        </p:spPr>
      </p:pic>
    </p:spTree>
    <p:extLst>
      <p:ext uri="{BB962C8B-B14F-4D97-AF65-F5344CB8AC3E}">
        <p14:creationId xmlns:p14="http://schemas.microsoft.com/office/powerpoint/2010/main" val="51336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Time series patterns</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 </a:t>
            </a:r>
            <a:r>
              <a:rPr lang="en-US" sz="2400" dirty="0">
                <a:latin typeface="Georgia" panose="02040502050405020303" pitchFamily="18" charset="0"/>
              </a:rPr>
              <a:t>Outcomes are impacted by seasonal factors (season, month, day of the week)</a:t>
            </a:r>
          </a:p>
          <a:p>
            <a:pPr marL="800100" lvl="1" indent="-342900">
              <a:buFont typeface="Arial" panose="020B0604020202020204" pitchFamily="34" charset="0"/>
              <a:buChar char="•"/>
            </a:pPr>
            <a:r>
              <a:rPr lang="en-US" sz="2400" dirty="0">
                <a:latin typeface="Georgia" panose="02040502050405020303" pitchFamily="18" charset="0"/>
              </a:rPr>
              <a:t>Fixed with known frequency </a:t>
            </a:r>
          </a:p>
          <a:p>
            <a:pPr marL="800100" lvl="1" indent="-342900">
              <a:buFont typeface="Arial" panose="020B0604020202020204" pitchFamily="34" charset="0"/>
              <a:buChar char="•"/>
            </a:pPr>
            <a:r>
              <a:rPr lang="en-US" sz="2400" dirty="0">
                <a:latin typeface="Georgia" panose="02040502050405020303" pitchFamily="18" charset="0"/>
              </a:rPr>
              <a:t>Easily mistaken with fluctuations (must be related to some aspect of calendar time)</a:t>
            </a:r>
          </a:p>
          <a:p>
            <a:endParaRPr lang="en-US" sz="2400" b="1"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 </a:t>
            </a:r>
            <a:r>
              <a:rPr lang="en-US" sz="2400" dirty="0">
                <a:latin typeface="Georgia" panose="02040502050405020303" pitchFamily="18" charset="0"/>
              </a:rPr>
              <a:t>Long-term increase or decrease in the data. </a:t>
            </a:r>
          </a:p>
          <a:p>
            <a:pPr marL="800100" lvl="1" indent="-342900">
              <a:buFont typeface="Arial" panose="020B0604020202020204" pitchFamily="34" charset="0"/>
              <a:buChar char="•"/>
            </a:pPr>
            <a:r>
              <a:rPr lang="en-US" sz="2400" dirty="0">
                <a:latin typeface="Georgia" panose="02040502050405020303" pitchFamily="18" charset="0"/>
              </a:rPr>
              <a:t>Trends can change direction over time </a:t>
            </a:r>
          </a:p>
          <a:p>
            <a:pPr marL="800100" lvl="1" indent="-342900">
              <a:buFont typeface="Arial" panose="020B0604020202020204" pitchFamily="34" charset="0"/>
              <a:buChar char="•"/>
            </a:pPr>
            <a:r>
              <a:rPr lang="en-US" sz="2400" dirty="0">
                <a:latin typeface="Georgia" panose="02040502050405020303" pitchFamily="18" charset="0"/>
              </a:rPr>
              <a:t>Trends do </a:t>
            </a:r>
            <a:r>
              <a:rPr lang="en-US" sz="2400" u="sng" dirty="0">
                <a:latin typeface="Georgia" panose="02040502050405020303" pitchFamily="18" charset="0"/>
              </a:rPr>
              <a:t>not</a:t>
            </a:r>
            <a:r>
              <a:rPr lang="en-US" sz="2400" dirty="0">
                <a:latin typeface="Georgia" panose="02040502050405020303" pitchFamily="18" charset="0"/>
              </a:rPr>
              <a:t> need to be linear </a:t>
            </a:r>
          </a:p>
          <a:p>
            <a:pPr marL="800100" lvl="1" indent="-342900">
              <a:buFont typeface="Arial" panose="020B0604020202020204" pitchFamily="34" charset="0"/>
              <a:buChar char="•"/>
            </a:pPr>
            <a:endParaRPr lang="en-US" sz="2400" b="1" dirty="0">
              <a:latin typeface="Georgia" panose="02040502050405020303" pitchFamily="18" charset="0"/>
            </a:endParaRPr>
          </a:p>
        </p:txBody>
      </p:sp>
      <p:sp>
        <p:nvSpPr>
          <p:cNvPr id="7" name="TextBox 6">
            <a:extLst>
              <a:ext uri="{FF2B5EF4-FFF2-40B4-BE49-F238E27FC236}">
                <a16:creationId xmlns:a16="http://schemas.microsoft.com/office/drawing/2014/main" id="{E530766A-1F3A-654E-BA59-1B0D57155922}"/>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2"/>
              </a:rPr>
              <a:t>https://otexts.com/fpp2/</a:t>
            </a:r>
            <a:r>
              <a:rPr lang="en-US" sz="1200" i="1" dirty="0"/>
              <a:t>) </a:t>
            </a:r>
          </a:p>
        </p:txBody>
      </p:sp>
    </p:spTree>
    <p:extLst>
      <p:ext uri="{BB962C8B-B14F-4D97-AF65-F5344CB8AC3E}">
        <p14:creationId xmlns:p14="http://schemas.microsoft.com/office/powerpoint/2010/main" val="2669671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0267F22-5B11-E645-B2CA-703F058A2D57}"/>
              </a:ext>
            </a:extLst>
          </p:cNvPr>
          <p:cNvPicPr>
            <a:picLocks noChangeAspect="1"/>
          </p:cNvPicPr>
          <p:nvPr/>
        </p:nvPicPr>
        <p:blipFill>
          <a:blip r:embed="rId3"/>
          <a:stretch>
            <a:fillRect/>
          </a:stretch>
        </p:blipFill>
        <p:spPr>
          <a:xfrm>
            <a:off x="2430270" y="1305809"/>
            <a:ext cx="7331455" cy="3883893"/>
          </a:xfrm>
          <a:prstGeom prst="rect">
            <a:avLst/>
          </a:prstGeom>
        </p:spPr>
      </p:pic>
      <p:sp>
        <p:nvSpPr>
          <p:cNvPr id="3" name="TextBox 2">
            <a:extLst>
              <a:ext uri="{FF2B5EF4-FFF2-40B4-BE49-F238E27FC236}">
                <a16:creationId xmlns:a16="http://schemas.microsoft.com/office/drawing/2014/main" id="{00EE57F7-C8AA-FD4A-8436-469816965B8F}"/>
              </a:ext>
            </a:extLst>
          </p:cNvPr>
          <p:cNvSpPr txBox="1"/>
          <p:nvPr/>
        </p:nvSpPr>
        <p:spPr>
          <a:xfrm>
            <a:off x="3567423" y="536368"/>
            <a:ext cx="5057147" cy="769441"/>
          </a:xfrm>
          <a:prstGeom prst="rect">
            <a:avLst/>
          </a:prstGeom>
          <a:noFill/>
        </p:spPr>
        <p:txBody>
          <a:bodyPr wrap="square" rtlCol="0">
            <a:spAutoFit/>
          </a:bodyPr>
          <a:lstStyle/>
          <a:p>
            <a:pPr algn="ctr"/>
            <a:r>
              <a:rPr lang="en-US" sz="2200" dirty="0">
                <a:latin typeface="Georgia" panose="02040502050405020303" pitchFamily="18" charset="0"/>
              </a:rPr>
              <a:t>Influenza in Italy </a:t>
            </a:r>
          </a:p>
          <a:p>
            <a:pPr algn="ctr"/>
            <a:r>
              <a:rPr lang="en-US" sz="2200" dirty="0">
                <a:latin typeface="Georgia" panose="02040502050405020303" pitchFamily="18" charset="0"/>
              </a:rPr>
              <a:t>(</a:t>
            </a:r>
            <a:r>
              <a:rPr lang="en-US" sz="2200" dirty="0" err="1">
                <a:latin typeface="Georgia" panose="02040502050405020303" pitchFamily="18" charset="0"/>
              </a:rPr>
              <a:t>Rosano</a:t>
            </a:r>
            <a:r>
              <a:rPr lang="en-US" sz="2200" dirty="0">
                <a:latin typeface="Georgia" panose="02040502050405020303" pitchFamily="18" charset="0"/>
              </a:rPr>
              <a:t> et al., 2019)</a:t>
            </a:r>
          </a:p>
        </p:txBody>
      </p:sp>
    </p:spTree>
    <p:extLst>
      <p:ext uri="{BB962C8B-B14F-4D97-AF65-F5344CB8AC3E}">
        <p14:creationId xmlns:p14="http://schemas.microsoft.com/office/powerpoint/2010/main" val="624897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82B756-C111-994F-87C0-1B9EC1D67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90" y="1500119"/>
            <a:ext cx="6619240" cy="4182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8527C-1AEA-9D44-A9EA-0729D6CBA225}"/>
              </a:ext>
            </a:extLst>
          </p:cNvPr>
          <p:cNvSpPr txBox="1"/>
          <p:nvPr/>
        </p:nvSpPr>
        <p:spPr>
          <a:xfrm>
            <a:off x="2380613" y="640241"/>
            <a:ext cx="7430773" cy="769441"/>
          </a:xfrm>
          <a:prstGeom prst="rect">
            <a:avLst/>
          </a:prstGeom>
          <a:noFill/>
        </p:spPr>
        <p:txBody>
          <a:bodyPr wrap="square" rtlCol="0">
            <a:spAutoFit/>
          </a:bodyPr>
          <a:lstStyle/>
          <a:p>
            <a:pPr algn="ctr"/>
            <a:r>
              <a:rPr lang="en-US" sz="2200" dirty="0">
                <a:latin typeface="Georgia" panose="02040502050405020303" pitchFamily="18" charset="0"/>
              </a:rPr>
              <a:t>Death rates in Burkina Faso from 1993-2001</a:t>
            </a:r>
          </a:p>
          <a:p>
            <a:pPr algn="ctr"/>
            <a:r>
              <a:rPr lang="en-US" sz="2200" dirty="0">
                <a:latin typeface="Georgia" panose="02040502050405020303" pitchFamily="18" charset="0"/>
              </a:rPr>
              <a:t> (</a:t>
            </a:r>
            <a:r>
              <a:rPr lang="en-US" sz="2200" dirty="0" err="1">
                <a:latin typeface="Georgia" panose="02040502050405020303" pitchFamily="18" charset="0"/>
              </a:rPr>
              <a:t>Kynast</a:t>
            </a:r>
            <a:r>
              <a:rPr lang="en-US" sz="2200" dirty="0">
                <a:latin typeface="Georgia" panose="02040502050405020303" pitchFamily="18" charset="0"/>
              </a:rPr>
              <a:t>-Wolf et al., 2005)</a:t>
            </a:r>
          </a:p>
        </p:txBody>
      </p:sp>
    </p:spTree>
    <p:extLst>
      <p:ext uri="{BB962C8B-B14F-4D97-AF65-F5344CB8AC3E}">
        <p14:creationId xmlns:p14="http://schemas.microsoft.com/office/powerpoint/2010/main" val="29498610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0337F0-B3B4-634B-9316-465573F3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506" y="902970"/>
            <a:ext cx="8962988" cy="43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42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E60B7F6-F34A-8245-9EE7-D4E8DCCEA753}"/>
              </a:ext>
            </a:extLst>
          </p:cNvPr>
          <p:cNvPicPr>
            <a:picLocks noChangeAspect="1"/>
          </p:cNvPicPr>
          <p:nvPr/>
        </p:nvPicPr>
        <p:blipFill rotWithShape="1">
          <a:blip r:embed="rId3"/>
          <a:srcRect t="1509"/>
          <a:stretch/>
        </p:blipFill>
        <p:spPr>
          <a:xfrm>
            <a:off x="1921507" y="1107138"/>
            <a:ext cx="8348980" cy="4643723"/>
          </a:xfrm>
          <a:prstGeom prst="rect">
            <a:avLst/>
          </a:prstGeom>
        </p:spPr>
      </p:pic>
      <p:sp>
        <p:nvSpPr>
          <p:cNvPr id="4" name="TextBox 3">
            <a:extLst>
              <a:ext uri="{FF2B5EF4-FFF2-40B4-BE49-F238E27FC236}">
                <a16:creationId xmlns:a16="http://schemas.microsoft.com/office/drawing/2014/main" id="{88DE6C14-3CDC-244E-8093-1BAC9E0AF5CA}"/>
              </a:ext>
            </a:extLst>
          </p:cNvPr>
          <p:cNvSpPr txBox="1"/>
          <p:nvPr/>
        </p:nvSpPr>
        <p:spPr>
          <a:xfrm>
            <a:off x="2380611" y="590878"/>
            <a:ext cx="7430773" cy="430887"/>
          </a:xfrm>
          <a:prstGeom prst="rect">
            <a:avLst/>
          </a:prstGeom>
          <a:noFill/>
        </p:spPr>
        <p:txBody>
          <a:bodyPr wrap="square" rtlCol="0">
            <a:spAutoFit/>
          </a:bodyPr>
          <a:lstStyle/>
          <a:p>
            <a:pPr algn="ctr"/>
            <a:r>
              <a:rPr lang="en-US" sz="2200" dirty="0">
                <a:latin typeface="Georgia" panose="02040502050405020303" pitchFamily="18" charset="0"/>
              </a:rPr>
              <a:t>Antidiabetic drug sales in Australia</a:t>
            </a:r>
          </a:p>
        </p:txBody>
      </p:sp>
      <p:sp>
        <p:nvSpPr>
          <p:cNvPr id="5" name="TextBox 4">
            <a:extLst>
              <a:ext uri="{FF2B5EF4-FFF2-40B4-BE49-F238E27FC236}">
                <a16:creationId xmlns:a16="http://schemas.microsoft.com/office/drawing/2014/main" id="{5F744711-F028-4446-BF3B-6FE821E8ACC1}"/>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4"/>
              </a:rPr>
              <a:t>https://otexts.com/fpp2/</a:t>
            </a:r>
            <a:r>
              <a:rPr lang="en-US" sz="1200" i="1" dirty="0"/>
              <a:t>) </a:t>
            </a:r>
          </a:p>
        </p:txBody>
      </p:sp>
    </p:spTree>
    <p:extLst>
      <p:ext uri="{BB962C8B-B14F-4D97-AF65-F5344CB8AC3E}">
        <p14:creationId xmlns:p14="http://schemas.microsoft.com/office/powerpoint/2010/main" val="2905528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E55AE-379F-D649-B1D5-26F3CE6E372B}"/>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Activity:</a:t>
            </a:r>
            <a:r>
              <a:rPr lang="en-US" dirty="0"/>
              <a:t> Malaria cases in Malawi facility </a:t>
            </a:r>
          </a:p>
        </p:txBody>
      </p:sp>
      <p:pic>
        <p:nvPicPr>
          <p:cNvPr id="7" name="Picture 6">
            <a:extLst>
              <a:ext uri="{FF2B5EF4-FFF2-40B4-BE49-F238E27FC236}">
                <a16:creationId xmlns:a16="http://schemas.microsoft.com/office/drawing/2014/main" id="{D4223DFF-94B8-0F45-B72E-BD90B09D8397}"/>
              </a:ext>
            </a:extLst>
          </p:cNvPr>
          <p:cNvPicPr>
            <a:picLocks noChangeAspect="1"/>
          </p:cNvPicPr>
          <p:nvPr/>
        </p:nvPicPr>
        <p:blipFill>
          <a:blip r:embed="rId2"/>
          <a:srcRect/>
          <a:stretch/>
        </p:blipFill>
        <p:spPr>
          <a:xfrm>
            <a:off x="768093" y="1796855"/>
            <a:ext cx="10655812" cy="3780105"/>
          </a:xfrm>
          <a:prstGeom prst="rect">
            <a:avLst/>
          </a:prstGeom>
        </p:spPr>
      </p:pic>
    </p:spTree>
    <p:extLst>
      <p:ext uri="{BB962C8B-B14F-4D97-AF65-F5344CB8AC3E}">
        <p14:creationId xmlns:p14="http://schemas.microsoft.com/office/powerpoint/2010/main" val="1629384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8A73B6E8-4DAD-6746-9F60-0A320CEFC27B}"/>
              </a:ext>
            </a:extLst>
          </p:cNvPr>
          <p:cNvPicPr>
            <a:picLocks noChangeAspect="1"/>
          </p:cNvPicPr>
          <p:nvPr/>
        </p:nvPicPr>
        <p:blipFill>
          <a:blip r:embed="rId2"/>
          <a:srcRect/>
          <a:stretch/>
        </p:blipFill>
        <p:spPr>
          <a:xfrm>
            <a:off x="632704" y="1834108"/>
            <a:ext cx="10926592" cy="3865046"/>
          </a:xfrm>
          <a:prstGeom prst="rect">
            <a:avLst/>
          </a:prstGeom>
        </p:spPr>
      </p:pic>
      <p:sp>
        <p:nvSpPr>
          <p:cNvPr id="8" name="TextBox 7">
            <a:extLst>
              <a:ext uri="{FF2B5EF4-FFF2-40B4-BE49-F238E27FC236}">
                <a16:creationId xmlns:a16="http://schemas.microsoft.com/office/drawing/2014/main" id="{BADA3F4E-A480-0943-A74D-FCA24974835F}"/>
              </a:ext>
            </a:extLst>
          </p:cNvPr>
          <p:cNvSpPr txBox="1"/>
          <p:nvPr/>
        </p:nvSpPr>
        <p:spPr>
          <a:xfrm>
            <a:off x="4485623" y="1287952"/>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526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4" name="Picture 3">
            <a:extLst>
              <a:ext uri="{FF2B5EF4-FFF2-40B4-BE49-F238E27FC236}">
                <a16:creationId xmlns:a16="http://schemas.microsoft.com/office/drawing/2014/main" id="{A60F768F-5B19-7C45-A9C7-69A4C8786F01}"/>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05EF2A2A-1055-EA4D-8C90-FCD0860B8C23}"/>
              </a:ext>
            </a:extLst>
          </p:cNvPr>
          <p:cNvSpPr txBox="1"/>
          <p:nvPr/>
        </p:nvSpPr>
        <p:spPr>
          <a:xfrm>
            <a:off x="3561491" y="1288168"/>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200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6F9F81FB-EBC9-594D-BAA3-940DCD7511AB}"/>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2BA5BDC7-349A-B747-8285-A621429A523D}"/>
              </a:ext>
            </a:extLst>
          </p:cNvPr>
          <p:cNvSpPr txBox="1"/>
          <p:nvPr/>
        </p:nvSpPr>
        <p:spPr>
          <a:xfrm>
            <a:off x="2746364" y="1288168"/>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670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deal with seasonality and trend?</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433965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Seasonality: </a:t>
            </a:r>
            <a:r>
              <a:rPr lang="en-US" sz="2400" dirty="0">
                <a:latin typeface="Georgia" panose="02040502050405020303" pitchFamily="18" charset="0"/>
              </a:rPr>
              <a:t>Fourier series are popular ways to deal with seasonality in time series models </a:t>
            </a:r>
            <a:r>
              <a:rPr lang="en-US" sz="2400" i="1" dirty="0">
                <a:latin typeface="Georgia" panose="02040502050405020303" pitchFamily="18" charset="0"/>
              </a:rPr>
              <a:t>(other options: splines, dummy variables, etc.) </a:t>
            </a: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Trends: </a:t>
            </a:r>
            <a:r>
              <a:rPr lang="en-US" sz="2400" dirty="0">
                <a:latin typeface="Georgia" panose="02040502050405020303" pitchFamily="18" charset="0"/>
              </a:rPr>
              <a:t>Add a linear term(s) to capture yearly trend </a:t>
            </a:r>
          </a:p>
          <a:p>
            <a:pPr marL="800100" lvl="1" indent="-342900">
              <a:buFont typeface="Arial" panose="020B0604020202020204" pitchFamily="34" charset="0"/>
              <a:buChar char="•"/>
            </a:pPr>
            <a:r>
              <a:rPr lang="en-US" sz="2000" dirty="0">
                <a:latin typeface="Georgia" panose="02040502050405020303" pitchFamily="18" charset="0"/>
              </a:rPr>
              <a:t>Will only capture </a:t>
            </a:r>
            <a:r>
              <a:rPr lang="en-US" sz="2000" u="sng" dirty="0">
                <a:latin typeface="Georgia" panose="02040502050405020303" pitchFamily="18" charset="0"/>
              </a:rPr>
              <a:t>linear</a:t>
            </a:r>
            <a:r>
              <a:rPr lang="en-US" sz="2000" dirty="0">
                <a:latin typeface="Georgia" panose="02040502050405020303" pitchFamily="18" charset="0"/>
              </a:rPr>
              <a:t> decreases or increases over time</a:t>
            </a:r>
          </a:p>
          <a:p>
            <a:pPr marL="800100" lvl="1" indent="-342900">
              <a:buFont typeface="Arial" panose="020B0604020202020204" pitchFamily="34" charset="0"/>
              <a:buChar char="•"/>
            </a:pPr>
            <a:r>
              <a:rPr lang="en-US" sz="2000" dirty="0">
                <a:latin typeface="Georgia" panose="02040502050405020303" pitchFamily="18" charset="0"/>
              </a:rPr>
              <a:t>If changes are not linear, dummy variables or more complex transformations (log, quadratic, etc.) can be used</a:t>
            </a:r>
          </a:p>
          <a:p>
            <a:endParaRPr lang="en-US" sz="2400" b="1" dirty="0">
              <a:latin typeface="Georgia"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55C3632-71A8-F146-B4B5-7287BC2CC20C}"/>
              </a:ext>
            </a:extLst>
          </p:cNvPr>
          <p:cNvPicPr>
            <a:picLocks noChangeAspect="1"/>
          </p:cNvPicPr>
          <p:nvPr/>
        </p:nvPicPr>
        <p:blipFill>
          <a:blip r:embed="rId2"/>
          <a:stretch>
            <a:fillRect/>
          </a:stretch>
        </p:blipFill>
        <p:spPr>
          <a:xfrm>
            <a:off x="3219450" y="2284516"/>
            <a:ext cx="5753100" cy="1447800"/>
          </a:xfrm>
          <a:prstGeom prst="rect">
            <a:avLst/>
          </a:prstGeom>
        </p:spPr>
      </p:pic>
      <p:sp>
        <p:nvSpPr>
          <p:cNvPr id="6" name="TextBox 5">
            <a:extLst>
              <a:ext uri="{FF2B5EF4-FFF2-40B4-BE49-F238E27FC236}">
                <a16:creationId xmlns:a16="http://schemas.microsoft.com/office/drawing/2014/main" id="{CE4105FC-2663-9044-A3C3-9A74F641D40B}"/>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3"/>
              </a:rPr>
              <a:t>https://otexts.com/fpp2/</a:t>
            </a:r>
            <a:r>
              <a:rPr lang="en-US" sz="1200" i="1" dirty="0"/>
              <a:t>) </a:t>
            </a:r>
          </a:p>
        </p:txBody>
      </p:sp>
    </p:spTree>
    <p:extLst>
      <p:ext uri="{BB962C8B-B14F-4D97-AF65-F5344CB8AC3E}">
        <p14:creationId xmlns:p14="http://schemas.microsoft.com/office/powerpoint/2010/main" val="190597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Teaching Objectives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r>
              <a:rPr lang="en-US" dirty="0"/>
              <a:t>Introduce linear regression</a:t>
            </a:r>
          </a:p>
          <a:p>
            <a:r>
              <a:rPr lang="en-US" dirty="0"/>
              <a:t>Describe time series modeling</a:t>
            </a:r>
          </a:p>
          <a:p>
            <a:r>
              <a:rPr lang="en-US" dirty="0"/>
              <a:t>Learn about key strategies</a:t>
            </a:r>
          </a:p>
          <a:p>
            <a:pPr lvl="1"/>
            <a:r>
              <a:rPr lang="en-US" dirty="0"/>
              <a:t>Plotting</a:t>
            </a:r>
          </a:p>
          <a:p>
            <a:pPr lvl="1"/>
            <a:r>
              <a:rPr lang="en-US" dirty="0"/>
              <a:t>Time trends</a:t>
            </a:r>
          </a:p>
          <a:p>
            <a:pPr lvl="1"/>
            <a:r>
              <a:rPr lang="en-US" dirty="0"/>
              <a:t>Seasonality</a:t>
            </a:r>
          </a:p>
          <a:p>
            <a:r>
              <a:rPr lang="en-US" dirty="0"/>
              <a:t>Discuss two examples</a:t>
            </a:r>
          </a:p>
        </p:txBody>
      </p:sp>
    </p:spTree>
    <p:extLst>
      <p:ext uri="{BB962C8B-B14F-4D97-AF65-F5344CB8AC3E}">
        <p14:creationId xmlns:p14="http://schemas.microsoft.com/office/powerpoint/2010/main" val="2533331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Fourier series (</a:t>
            </a:r>
            <a:r>
              <a:rPr lang="en-US" i="1" dirty="0"/>
              <a:t>examples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F4C08-D826-9C4C-B8DC-EAE0266A21BF}"/>
                  </a:ext>
                </a:extLst>
              </p:cNvPr>
              <p:cNvSpPr txBox="1"/>
              <p:nvPr/>
            </p:nvSpPr>
            <p:spPr>
              <a:xfrm>
                <a:off x="1603460" y="1402724"/>
                <a:ext cx="3368614"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6" name="TextBox 5">
                <a:extLst>
                  <a:ext uri="{FF2B5EF4-FFF2-40B4-BE49-F238E27FC236}">
                    <a16:creationId xmlns:a16="http://schemas.microsoft.com/office/drawing/2014/main" id="{C79F4C08-D826-9C4C-B8DC-EAE0266A21BF}"/>
                  </a:ext>
                </a:extLst>
              </p:cNvPr>
              <p:cNvSpPr txBox="1">
                <a:spLocks noRot="1" noChangeAspect="1" noMove="1" noResize="1" noEditPoints="1" noAdjustHandles="1" noChangeArrowheads="1" noChangeShapeType="1" noTextEdit="1"/>
              </p:cNvSpPr>
              <p:nvPr/>
            </p:nvSpPr>
            <p:spPr>
              <a:xfrm>
                <a:off x="1603460" y="1402724"/>
                <a:ext cx="3368614" cy="461665"/>
              </a:xfrm>
              <a:prstGeom prst="rect">
                <a:avLst/>
              </a:prstGeom>
              <a:blipFill>
                <a:blip r:embed="rId2"/>
                <a:stretch>
                  <a:fillRect l="-3008" t="-10811" r="-1880" b="-29730"/>
                </a:stretch>
              </a:blipFill>
            </p:spPr>
            <p:txBody>
              <a:bodyPr/>
              <a:lstStyle/>
              <a:p>
                <a:r>
                  <a:rPr 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1DDE77B7-D7C2-684C-8D3B-F0343C82279F}"/>
              </a:ext>
            </a:extLst>
          </p:cNvPr>
          <p:cNvPicPr>
            <a:picLocks noChangeAspect="1"/>
          </p:cNvPicPr>
          <p:nvPr/>
        </p:nvPicPr>
        <p:blipFill>
          <a:blip r:embed="rId3"/>
          <a:stretch>
            <a:fillRect/>
          </a:stretch>
        </p:blipFill>
        <p:spPr>
          <a:xfrm>
            <a:off x="924992" y="1921514"/>
            <a:ext cx="4482416" cy="3871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CD7F5-B7D5-D142-B37F-C2272AE0C866}"/>
                  </a:ext>
                </a:extLst>
              </p:cNvPr>
              <p:cNvSpPr txBox="1"/>
              <p:nvPr/>
            </p:nvSpPr>
            <p:spPr>
              <a:xfrm>
                <a:off x="7219927" y="1142683"/>
                <a:ext cx="4047081" cy="830997"/>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a:t>
                </a:r>
              </a:p>
              <a:p>
                <a:pPr algn="ctr"/>
                <a:r>
                  <a:rPr lang="en-US" sz="2400" i="1" dirty="0">
                    <a:latin typeface="Times New Roman" panose="02020603050405020304" pitchFamily="18" charset="0"/>
                    <a:cs typeface="Times New Roman" panose="02020603050405020304" pitchFamily="18" charset="0"/>
                  </a:rPr>
                  <a:t> sin(4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8" name="TextBox 7">
                <a:extLst>
                  <a:ext uri="{FF2B5EF4-FFF2-40B4-BE49-F238E27FC236}">
                    <a16:creationId xmlns:a16="http://schemas.microsoft.com/office/drawing/2014/main" id="{C21CD7F5-B7D5-D142-B37F-C2272AE0C866}"/>
                  </a:ext>
                </a:extLst>
              </p:cNvPr>
              <p:cNvSpPr txBox="1">
                <a:spLocks noRot="1" noChangeAspect="1" noMove="1" noResize="1" noEditPoints="1" noAdjustHandles="1" noChangeArrowheads="1" noChangeShapeType="1" noTextEdit="1"/>
              </p:cNvSpPr>
              <p:nvPr/>
            </p:nvSpPr>
            <p:spPr>
              <a:xfrm>
                <a:off x="7219927" y="1142683"/>
                <a:ext cx="4047081" cy="830997"/>
              </a:xfrm>
              <a:prstGeom prst="rect">
                <a:avLst/>
              </a:prstGeom>
              <a:blipFill>
                <a:blip r:embed="rId4"/>
                <a:stretch>
                  <a:fillRect t="-5970" b="-1641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CA486C2F-28B3-1D41-A40C-802BBBA6BEB9}"/>
              </a:ext>
            </a:extLst>
          </p:cNvPr>
          <p:cNvPicPr>
            <a:picLocks noChangeAspect="1"/>
          </p:cNvPicPr>
          <p:nvPr/>
        </p:nvPicPr>
        <p:blipFill>
          <a:blip r:embed="rId5"/>
          <a:stretch>
            <a:fillRect/>
          </a:stretch>
        </p:blipFill>
        <p:spPr>
          <a:xfrm>
            <a:off x="6729514" y="1878987"/>
            <a:ext cx="4580890" cy="3956578"/>
          </a:xfrm>
          <a:prstGeom prst="rect">
            <a:avLst/>
          </a:prstGeom>
        </p:spPr>
      </p:pic>
    </p:spTree>
    <p:extLst>
      <p:ext uri="{BB962C8B-B14F-4D97-AF65-F5344CB8AC3E}">
        <p14:creationId xmlns:p14="http://schemas.microsoft.com/office/powerpoint/2010/main" val="405286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CDF46-1F6B-EC46-B75C-0CAC7F0B94CE}"/>
              </a:ext>
            </a:extLst>
          </p:cNvPr>
          <p:cNvPicPr>
            <a:picLocks noChangeAspect="1"/>
          </p:cNvPicPr>
          <p:nvPr/>
        </p:nvPicPr>
        <p:blipFill>
          <a:blip r:embed="rId2"/>
          <a:srcRect/>
          <a:stretch/>
        </p:blipFill>
        <p:spPr>
          <a:xfrm>
            <a:off x="593716" y="1850808"/>
            <a:ext cx="11004567" cy="3892628"/>
          </a:xfrm>
          <a:prstGeom prst="rect">
            <a:avLst/>
          </a:prstGeom>
        </p:spPr>
      </p:pic>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CDD5E3-877A-0442-B9CD-83F2C5AD0767}"/>
                  </a:ext>
                </a:extLst>
              </p:cNvPr>
              <p:cNvSpPr txBox="1"/>
              <p:nvPr/>
            </p:nvSpPr>
            <p:spPr>
              <a:xfrm>
                <a:off x="1442802" y="1204477"/>
                <a:ext cx="9306394"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·sin(2</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·cos(2</a:t>
                </a:r>
                <a14:m>
                  <m:oMath xmlns:m="http://schemas.openxmlformats.org/officeDocument/2006/math">
                    <m:r>
                      <a:rPr lang="en-US" sz="3600" i="1">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a:t>
                </a:r>
                <a:r>
                  <a:rPr lang="en-US" sz="3600" i="1" dirty="0" err="1">
                    <a:latin typeface="Times New Roman" panose="02020603050405020304" pitchFamily="18" charset="0"/>
                    <a:cs typeface="Times New Roman" panose="02020603050405020304" pitchFamily="18" charset="0"/>
                  </a:rPr>
                  <a:t>ε</a:t>
                </a:r>
                <a:r>
                  <a:rPr lang="en-US" sz="3600" i="1" baseline="-25000" dirty="0" err="1">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4CDD5E3-877A-0442-B9CD-83F2C5AD0767}"/>
                  </a:ext>
                </a:extLst>
              </p:cNvPr>
              <p:cNvSpPr txBox="1">
                <a:spLocks noRot="1" noChangeAspect="1" noMove="1" noResize="1" noEditPoints="1" noAdjustHandles="1" noChangeArrowheads="1" noChangeShapeType="1" noTextEdit="1"/>
              </p:cNvSpPr>
              <p:nvPr/>
            </p:nvSpPr>
            <p:spPr>
              <a:xfrm>
                <a:off x="1442802" y="1204477"/>
                <a:ext cx="9306394" cy="646331"/>
              </a:xfrm>
              <a:prstGeom prst="rect">
                <a:avLst/>
              </a:prstGeom>
              <a:blipFill>
                <a:blip r:embed="rId3"/>
                <a:stretch>
                  <a:fillRect l="-2044" t="-15686" r="-136" b="-35294"/>
                </a:stretch>
              </a:blipFill>
            </p:spPr>
            <p:txBody>
              <a:bodyPr/>
              <a:lstStyle/>
              <a:p>
                <a:r>
                  <a:rPr lang="en-US">
                    <a:noFill/>
                  </a:rPr>
                  <a:t> </a:t>
                </a:r>
              </a:p>
            </p:txBody>
          </p:sp>
        </mc:Fallback>
      </mc:AlternateContent>
    </p:spTree>
    <p:extLst>
      <p:ext uri="{BB962C8B-B14F-4D97-AF65-F5344CB8AC3E}">
        <p14:creationId xmlns:p14="http://schemas.microsoft.com/office/powerpoint/2010/main" val="3807510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939C-3AF1-7420-9330-C9E0F997E3AF}"/>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Extra Slides</a:t>
            </a:r>
          </a:p>
        </p:txBody>
      </p:sp>
    </p:spTree>
    <p:extLst>
      <p:ext uri="{BB962C8B-B14F-4D97-AF65-F5344CB8AC3E}">
        <p14:creationId xmlns:p14="http://schemas.microsoft.com/office/powerpoint/2010/main" val="2251308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Autocorrelation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87852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autocorrelation?</a:t>
            </a:r>
          </a:p>
        </p:txBody>
      </p:sp>
      <p:sp>
        <p:nvSpPr>
          <p:cNvPr id="3" name="Content Placeholder 2"/>
          <p:cNvSpPr>
            <a:spLocks noGrp="1"/>
          </p:cNvSpPr>
          <p:nvPr>
            <p:ph idx="1"/>
          </p:nvPr>
        </p:nvSpPr>
        <p:spPr/>
        <p:txBody>
          <a:bodyPr/>
          <a:lstStyle/>
          <a:p>
            <a:r>
              <a:rPr lang="en-US" dirty="0"/>
              <a:t>Relationship in data points over time</a:t>
            </a:r>
          </a:p>
          <a:p>
            <a:pPr lvl="1"/>
            <a:r>
              <a:rPr lang="en-US" dirty="0"/>
              <a:t>Means the data points are not independent</a:t>
            </a:r>
          </a:p>
          <a:p>
            <a:endParaRPr lang="en-US" dirty="0"/>
          </a:p>
          <a:p>
            <a:r>
              <a:rPr lang="en-US" dirty="0"/>
              <a:t>Two types we will discuss:</a:t>
            </a:r>
          </a:p>
          <a:p>
            <a:pPr lvl="1"/>
            <a:r>
              <a:rPr lang="en-US" dirty="0" err="1"/>
              <a:t>Autoregression</a:t>
            </a:r>
            <a:endParaRPr lang="en-US" dirty="0"/>
          </a:p>
          <a:p>
            <a:pPr lvl="1"/>
            <a:r>
              <a:rPr lang="en-US" dirty="0"/>
              <a:t>Moving Average</a:t>
            </a:r>
          </a:p>
        </p:txBody>
      </p:sp>
    </p:spTree>
    <p:extLst>
      <p:ext uri="{BB962C8B-B14F-4D97-AF65-F5344CB8AC3E}">
        <p14:creationId xmlns:p14="http://schemas.microsoft.com/office/powerpoint/2010/main" val="3074651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229016" y="357902"/>
          <a:ext cx="3511556" cy="947563"/>
        </p:xfrm>
        <a:graphic>
          <a:graphicData uri="http://schemas.openxmlformats.org/presentationml/2006/ole">
            <mc:AlternateContent xmlns:mc="http://schemas.openxmlformats.org/markup-compatibility/2006">
              <mc:Choice xmlns:v="urn:schemas-microsoft-com:vml" Requires="v">
                <p:oleObj name="Equation" r:id="rId3" imgW="800100" imgH="215900" progId="Equation.3">
                  <p:embed/>
                </p:oleObj>
              </mc:Choice>
              <mc:Fallback>
                <p:oleObj name="Equation" r:id="rId3" imgW="800100" imgH="215900" progId="Equation.3">
                  <p:embed/>
                  <p:pic>
                    <p:nvPicPr>
                      <p:cNvPr id="2" name="Object 1"/>
                      <p:cNvPicPr/>
                      <p:nvPr/>
                    </p:nvPicPr>
                    <p:blipFill>
                      <a:blip r:embed="rId4"/>
                      <a:stretch>
                        <a:fillRect/>
                      </a:stretch>
                    </p:blipFill>
                    <p:spPr>
                      <a:xfrm>
                        <a:off x="7229016" y="357902"/>
                        <a:ext cx="3511556" cy="947563"/>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err="1"/>
              <a:t>Autoregression</a:t>
            </a:r>
            <a:endParaRPr lang="en-US" dirty="0"/>
          </a:p>
        </p:txBody>
      </p:sp>
      <p:pic>
        <p:nvPicPr>
          <p:cNvPr id="5" name="Picture 4" descr="Rplot01.png"/>
          <p:cNvPicPr>
            <a:picLocks noChangeAspect="1"/>
          </p:cNvPicPr>
          <p:nvPr/>
        </p:nvPicPr>
        <p:blipFill rotWithShape="1">
          <a:blip r:embed="rId5">
            <a:extLst>
              <a:ext uri="{28A0092B-C50C-407E-A947-70E740481C1C}">
                <a14:useLocalDpi xmlns:a14="http://schemas.microsoft.com/office/drawing/2010/main" val="0"/>
              </a:ext>
            </a:extLst>
          </a:blip>
          <a:srcRect t="9921" b="8465"/>
          <a:stretch/>
        </p:blipFill>
        <p:spPr>
          <a:xfrm>
            <a:off x="118056" y="1260927"/>
            <a:ext cx="12073944" cy="5597073"/>
          </a:xfrm>
          <a:prstGeom prst="rect">
            <a:avLst/>
          </a:prstGeom>
        </p:spPr>
      </p:pic>
    </p:spTree>
    <p:extLst>
      <p:ext uri="{BB962C8B-B14F-4D97-AF65-F5344CB8AC3E}">
        <p14:creationId xmlns:p14="http://schemas.microsoft.com/office/powerpoint/2010/main" val="3709246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146925" y="357188"/>
          <a:ext cx="3676650" cy="947737"/>
        </p:xfrm>
        <a:graphic>
          <a:graphicData uri="http://schemas.openxmlformats.org/presentationml/2006/ole">
            <mc:AlternateContent xmlns:mc="http://schemas.openxmlformats.org/markup-compatibility/2006">
              <mc:Choice xmlns:v="urn:schemas-microsoft-com:vml" Requires="v">
                <p:oleObj name="Equation" r:id="rId3" imgW="838200" imgH="215900" progId="Equation.3">
                  <p:embed/>
                </p:oleObj>
              </mc:Choice>
              <mc:Fallback>
                <p:oleObj name="Equation" r:id="rId3" imgW="838200" imgH="215900" progId="Equation.3">
                  <p:embed/>
                  <p:pic>
                    <p:nvPicPr>
                      <p:cNvPr id="2" name="Object 1"/>
                      <p:cNvPicPr/>
                      <p:nvPr/>
                    </p:nvPicPr>
                    <p:blipFill>
                      <a:blip r:embed="rId4"/>
                      <a:stretch>
                        <a:fillRect/>
                      </a:stretch>
                    </p:blipFill>
                    <p:spPr>
                      <a:xfrm>
                        <a:off x="7146925" y="357188"/>
                        <a:ext cx="3676650" cy="947737"/>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a:t>Moving Average</a:t>
            </a:r>
          </a:p>
        </p:txBody>
      </p:sp>
      <p:pic>
        <p:nvPicPr>
          <p:cNvPr id="4" name="Picture 3" descr="Rplot02.png"/>
          <p:cNvPicPr>
            <a:picLocks noChangeAspect="1"/>
          </p:cNvPicPr>
          <p:nvPr/>
        </p:nvPicPr>
        <p:blipFill rotWithShape="1">
          <a:blip r:embed="rId5">
            <a:extLst>
              <a:ext uri="{28A0092B-C50C-407E-A947-70E740481C1C}">
                <a14:useLocalDpi xmlns:a14="http://schemas.microsoft.com/office/drawing/2010/main" val="0"/>
              </a:ext>
            </a:extLst>
          </a:blip>
          <a:srcRect t="12566" b="8069"/>
          <a:stretch/>
        </p:blipFill>
        <p:spPr>
          <a:xfrm>
            <a:off x="0" y="1415143"/>
            <a:ext cx="12070080" cy="5442857"/>
          </a:xfrm>
          <a:prstGeom prst="rect">
            <a:avLst/>
          </a:prstGeom>
        </p:spPr>
      </p:pic>
    </p:spTree>
    <p:extLst>
      <p:ext uri="{BB962C8B-B14F-4D97-AF65-F5344CB8AC3E}">
        <p14:creationId xmlns:p14="http://schemas.microsoft.com/office/powerpoint/2010/main" val="1371795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Methods to Check Autocorrelation</a:t>
            </a:r>
          </a:p>
        </p:txBody>
      </p:sp>
      <p:sp>
        <p:nvSpPr>
          <p:cNvPr id="6" name="Content Placeholder 5"/>
          <p:cNvSpPr>
            <a:spLocks noGrp="1"/>
          </p:cNvSpPr>
          <p:nvPr>
            <p:ph idx="1"/>
          </p:nvPr>
        </p:nvSpPr>
        <p:spPr/>
        <p:txBody>
          <a:bodyPr/>
          <a:lstStyle/>
          <a:p>
            <a:r>
              <a:rPr lang="en-US" sz="3200" dirty="0"/>
              <a:t>Several methods, including:</a:t>
            </a:r>
          </a:p>
          <a:p>
            <a:pPr lvl="1"/>
            <a:r>
              <a:rPr lang="en-US" sz="2800" dirty="0"/>
              <a:t>Durbin-Watson test</a:t>
            </a:r>
          </a:p>
          <a:p>
            <a:pPr lvl="1"/>
            <a:r>
              <a:rPr lang="en-US" sz="2800" dirty="0"/>
              <a:t>Residual plots</a:t>
            </a:r>
          </a:p>
          <a:p>
            <a:pPr lvl="1"/>
            <a:r>
              <a:rPr lang="en-US" sz="2800" dirty="0"/>
              <a:t>ACF and partial-ACF plots</a:t>
            </a:r>
          </a:p>
        </p:txBody>
      </p:sp>
    </p:spTree>
    <p:extLst>
      <p:ext uri="{BB962C8B-B14F-4D97-AF65-F5344CB8AC3E}">
        <p14:creationId xmlns:p14="http://schemas.microsoft.com/office/powerpoint/2010/main" val="11315613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Durbin-Watson test</a:t>
            </a:r>
          </a:p>
        </p:txBody>
      </p:sp>
      <p:sp>
        <p:nvSpPr>
          <p:cNvPr id="3" name="Content Placeholder 2"/>
          <p:cNvSpPr>
            <a:spLocks noGrp="1"/>
          </p:cNvSpPr>
          <p:nvPr>
            <p:ph idx="1"/>
          </p:nvPr>
        </p:nvSpPr>
        <p:spPr/>
        <p:txBody>
          <a:bodyPr>
            <a:normAutofit/>
          </a:bodyPr>
          <a:lstStyle/>
          <a:p>
            <a:r>
              <a:rPr lang="en-US" dirty="0"/>
              <a:t>A formal test that tests for correlated residuals</a:t>
            </a:r>
          </a:p>
          <a:p>
            <a:r>
              <a:rPr lang="en-US" dirty="0"/>
              <a:t>Interpretation</a:t>
            </a:r>
          </a:p>
          <a:p>
            <a:pPr lvl="1"/>
            <a:r>
              <a:rPr lang="en-US" dirty="0"/>
              <a:t>Values of 2 indicate no autocorrelation</a:t>
            </a:r>
          </a:p>
          <a:p>
            <a:pPr lvl="1"/>
            <a:r>
              <a:rPr lang="en-US" dirty="0"/>
              <a:t>lower values indicate positive correlation, higher indicates negative correlation</a:t>
            </a:r>
          </a:p>
        </p:txBody>
      </p:sp>
      <p:sp>
        <p:nvSpPr>
          <p:cNvPr id="7" name="Content Placeholder 4">
            <a:extLst>
              <a:ext uri="{FF2B5EF4-FFF2-40B4-BE49-F238E27FC236}">
                <a16:creationId xmlns:a16="http://schemas.microsoft.com/office/drawing/2014/main" id="{6B455B5C-26E0-8E43-9152-8C5BF863EBE6}"/>
              </a:ext>
            </a:extLst>
          </p:cNvPr>
          <p:cNvSpPr>
            <a:spLocks noGrp="1"/>
          </p:cNvSpPr>
          <p:nvPr>
            <p:ph sz="quarter" idx="13"/>
          </p:nvPr>
        </p:nvSpPr>
        <p:spPr>
          <a:xfrm>
            <a:off x="926432" y="4053015"/>
            <a:ext cx="10190747" cy="1637921"/>
          </a:xfrm>
        </p:spPr>
        <p:txBody>
          <a:bodyPr>
            <a:noAutofit/>
          </a:bodyPr>
          <a:lstStyle/>
          <a:p>
            <a:pPr>
              <a:lnSpc>
                <a:spcPct val="100000"/>
              </a:lnSpc>
              <a:spcBef>
                <a:spcPts val="0"/>
              </a:spcBef>
            </a:pPr>
            <a:r>
              <a:rPr lang="en-US" sz="1800" dirty="0">
                <a:solidFill>
                  <a:schemeClr val="accent6">
                    <a:lumMod val="75000"/>
                  </a:schemeClr>
                </a:solidFill>
              </a:rPr>
              <a:t># Durbin-</a:t>
            </a:r>
            <a:r>
              <a:rPr lang="en-US" sz="1800" dirty="0" err="1">
                <a:solidFill>
                  <a:schemeClr val="accent6">
                    <a:lumMod val="75000"/>
                  </a:schemeClr>
                </a:solidFill>
              </a:rPr>
              <a:t>watson</a:t>
            </a:r>
            <a:r>
              <a:rPr lang="en-US" sz="1800" dirty="0">
                <a:solidFill>
                  <a:schemeClr val="accent6">
                    <a:lumMod val="75000"/>
                  </a:schemeClr>
                </a:solidFill>
              </a:rPr>
              <a:t> test, 8 time periods</a:t>
            </a:r>
          </a:p>
          <a:p>
            <a:pPr>
              <a:lnSpc>
                <a:spcPct val="100000"/>
              </a:lnSpc>
              <a:spcBef>
                <a:spcPts val="0"/>
              </a:spcBef>
            </a:pPr>
            <a:r>
              <a:rPr lang="en-US" sz="1800" dirty="0"/>
              <a:t>dwt(ols.model.time2,max.lag=8,alternative="</a:t>
            </a:r>
            <a:r>
              <a:rPr lang="en-US" sz="1800" dirty="0" err="1"/>
              <a:t>two.sided</a:t>
            </a:r>
            <a:r>
              <a:rPr lang="en-US" sz="1800" dirty="0"/>
              <a:t>")</a:t>
            </a:r>
          </a:p>
        </p:txBody>
      </p:sp>
    </p:spTree>
    <p:extLst>
      <p:ext uri="{BB962C8B-B14F-4D97-AF65-F5344CB8AC3E}">
        <p14:creationId xmlns:p14="http://schemas.microsoft.com/office/powerpoint/2010/main" val="3756745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5FCF5-9333-3F4B-AC73-6D91D04F7631}"/>
              </a:ext>
            </a:extLst>
          </p:cNvPr>
          <p:cNvPicPr>
            <a:picLocks noChangeAspect="1"/>
          </p:cNvPicPr>
          <p:nvPr/>
        </p:nvPicPr>
        <p:blipFill>
          <a:blip r:embed="rId3"/>
          <a:stretch>
            <a:fillRect/>
          </a:stretch>
        </p:blipFill>
        <p:spPr>
          <a:xfrm>
            <a:off x="1876168" y="318412"/>
            <a:ext cx="8439664" cy="5421243"/>
          </a:xfrm>
          <a:prstGeom prst="rect">
            <a:avLst/>
          </a:prstGeom>
        </p:spPr>
      </p:pic>
    </p:spTree>
    <p:extLst>
      <p:ext uri="{BB962C8B-B14F-4D97-AF65-F5344CB8AC3E}">
        <p14:creationId xmlns:p14="http://schemas.microsoft.com/office/powerpoint/2010/main" val="2032799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902D-904C-1A36-FD79-614C13DA8665}"/>
              </a:ext>
            </a:extLst>
          </p:cNvPr>
          <p:cNvSpPr>
            <a:spLocks noGrp="1"/>
          </p:cNvSpPr>
          <p:nvPr>
            <p:ph type="title"/>
          </p:nvPr>
        </p:nvSpPr>
        <p:spPr/>
        <p:txBody>
          <a:bodyPr/>
          <a:lstStyle/>
          <a:p>
            <a:r>
              <a:rPr lang="en-US" dirty="0"/>
              <a:t>Saving R files</a:t>
            </a:r>
          </a:p>
        </p:txBody>
      </p:sp>
      <p:sp>
        <p:nvSpPr>
          <p:cNvPr id="3" name="Content Placeholder 2">
            <a:extLst>
              <a:ext uri="{FF2B5EF4-FFF2-40B4-BE49-F238E27FC236}">
                <a16:creationId xmlns:a16="http://schemas.microsoft.com/office/drawing/2014/main" id="{FFBA20E8-B98A-FDB8-0913-EC3255D2FE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6912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plot</a:t>
            </a:r>
          </a:p>
        </p:txBody>
      </p:sp>
      <p:sp>
        <p:nvSpPr>
          <p:cNvPr id="3" name="Content Placeholder 2"/>
          <p:cNvSpPr>
            <a:spLocks noGrp="1"/>
          </p:cNvSpPr>
          <p:nvPr>
            <p:ph idx="1"/>
          </p:nvPr>
        </p:nvSpPr>
        <p:spPr/>
        <p:txBody>
          <a:bodyPr>
            <a:normAutofit/>
          </a:bodyPr>
          <a:lstStyle/>
          <a:p>
            <a:r>
              <a:rPr lang="en-US" dirty="0"/>
              <a:t>Use a residual plot to visually inspect for independence</a:t>
            </a:r>
          </a:p>
        </p:txBody>
      </p:sp>
      <p:sp>
        <p:nvSpPr>
          <p:cNvPr id="6" name="Content Placeholder 4">
            <a:extLst>
              <a:ext uri="{FF2B5EF4-FFF2-40B4-BE49-F238E27FC236}">
                <a16:creationId xmlns:a16="http://schemas.microsoft.com/office/drawing/2014/main" id="{B77EDF7C-6D40-AC40-B9C9-D49FA9EFA698}"/>
              </a:ext>
            </a:extLst>
          </p:cNvPr>
          <p:cNvSpPr>
            <a:spLocks noGrp="1"/>
          </p:cNvSpPr>
          <p:nvPr>
            <p:ph sz="quarter" idx="13"/>
          </p:nvPr>
        </p:nvSpPr>
        <p:spPr>
          <a:xfrm>
            <a:off x="926432" y="2360141"/>
            <a:ext cx="10190747" cy="3330796"/>
          </a:xfrm>
        </p:spPr>
        <p:txBody>
          <a:bodyPr>
            <a:noAutofit/>
          </a:bodyPr>
          <a:lstStyle/>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=ols.model.time2$residuals))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(color="red")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(color="red") +</a:t>
            </a:r>
          </a:p>
          <a:p>
            <a:pPr>
              <a:lnSpc>
                <a:spcPct val="100000"/>
              </a:lnSpc>
              <a:spcBef>
                <a:spcPts val="0"/>
              </a:spcBef>
            </a:pPr>
            <a:r>
              <a:rPr lang="en-US" sz="1800" dirty="0"/>
              <a:t>  # Add horizontal line through zero </a:t>
            </a:r>
          </a:p>
          <a:p>
            <a:pPr>
              <a:lnSpc>
                <a:spcPct val="100000"/>
              </a:lnSpc>
              <a:spcBef>
                <a:spcPts val="0"/>
              </a:spcBef>
            </a:pPr>
            <a:r>
              <a:rPr lang="en-US" sz="1800" dirty="0"/>
              <a:t>  </a:t>
            </a:r>
            <a:r>
              <a:rPr lang="en-US" sz="1800" dirty="0" err="1"/>
              <a:t>geom_hline</a:t>
            </a:r>
            <a:r>
              <a:rPr lang="en-US" sz="1800" dirty="0"/>
              <a:t>(</a:t>
            </a:r>
            <a:r>
              <a:rPr lang="en-US" sz="1800" dirty="0" err="1"/>
              <a:t>yintercept</a:t>
            </a:r>
            <a:r>
              <a:rPr lang="en-US" sz="1800" dirty="0"/>
              <a:t>=0,linetype="dashed") +</a:t>
            </a:r>
          </a:p>
          <a:p>
            <a:pPr>
              <a:lnSpc>
                <a:spcPct val="100000"/>
              </a:lnSpc>
              <a:spcBef>
                <a:spcPts val="0"/>
              </a:spcBef>
            </a:pPr>
            <a:r>
              <a:rPr lang="en-US" sz="1800" dirty="0"/>
              <a:t># Change figure aesthetics</a:t>
            </a:r>
          </a:p>
          <a:p>
            <a:pPr>
              <a:lnSpc>
                <a:spcPct val="100000"/>
              </a:lnSpc>
              <a:spcBef>
                <a:spcPts val="0"/>
              </a:spcBef>
            </a:pPr>
            <a:r>
              <a:rPr lang="en-US" sz="1800" dirty="0"/>
              <a:t>  </a:t>
            </a:r>
            <a:r>
              <a:rPr lang="en-US" sz="1800" dirty="0" err="1"/>
              <a:t>xlab</a:t>
            </a:r>
            <a:r>
              <a:rPr lang="en-US" sz="1800" dirty="0"/>
              <a:t>("Time") + </a:t>
            </a:r>
          </a:p>
          <a:p>
            <a:pPr>
              <a:lnSpc>
                <a:spcPct val="100000"/>
              </a:lnSpc>
              <a:spcBef>
                <a:spcPts val="0"/>
              </a:spcBef>
            </a:pPr>
            <a:r>
              <a:rPr lang="en-US" sz="1800" dirty="0"/>
              <a:t>  </a:t>
            </a:r>
            <a:r>
              <a:rPr lang="en-US" sz="1800" dirty="0" err="1"/>
              <a:t>ylab</a:t>
            </a:r>
            <a:r>
              <a:rPr lang="en-US" sz="1800" dirty="0"/>
              <a:t>("OLS Residuals") +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16739329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A7C71-7AF2-664C-AC7F-758914BE1E64}"/>
              </a:ext>
            </a:extLst>
          </p:cNvPr>
          <p:cNvPicPr>
            <a:picLocks noChangeAspect="1"/>
          </p:cNvPicPr>
          <p:nvPr/>
        </p:nvPicPr>
        <p:blipFill>
          <a:blip r:embed="rId3"/>
          <a:stretch>
            <a:fillRect/>
          </a:stretch>
        </p:blipFill>
        <p:spPr>
          <a:xfrm>
            <a:off x="853080" y="0"/>
            <a:ext cx="10485840" cy="5955957"/>
          </a:xfrm>
          <a:prstGeom prst="rect">
            <a:avLst/>
          </a:prstGeom>
        </p:spPr>
      </p:pic>
    </p:spTree>
    <p:extLst>
      <p:ext uri="{BB962C8B-B14F-4D97-AF65-F5344CB8AC3E}">
        <p14:creationId xmlns:p14="http://schemas.microsoft.com/office/powerpoint/2010/main" val="3610622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 plots</a:t>
            </a:r>
          </a:p>
        </p:txBody>
      </p:sp>
      <p:sp>
        <p:nvSpPr>
          <p:cNvPr id="3" name="Content Placeholder 2"/>
          <p:cNvSpPr>
            <a:spLocks noGrp="1"/>
          </p:cNvSpPr>
          <p:nvPr>
            <p:ph idx="1"/>
          </p:nvPr>
        </p:nvSpPr>
        <p:spPr/>
        <p:txBody>
          <a:bodyPr>
            <a:normAutofit/>
          </a:bodyPr>
          <a:lstStyle/>
          <a:p>
            <a:r>
              <a:rPr lang="en-US" dirty="0"/>
              <a:t>A plotting method with which you can assess autocorrelation and moving averages</a:t>
            </a:r>
          </a:p>
          <a:p>
            <a:endParaRPr lang="en-US" dirty="0"/>
          </a:p>
          <a:p>
            <a:r>
              <a:rPr lang="en-US" dirty="0"/>
              <a:t>Two plots</a:t>
            </a:r>
          </a:p>
          <a:p>
            <a:pPr lvl="1"/>
            <a:r>
              <a:rPr lang="en-US" dirty="0"/>
              <a:t>Autocorrelation</a:t>
            </a:r>
          </a:p>
          <a:p>
            <a:pPr lvl="1"/>
            <a:r>
              <a:rPr lang="en-US" dirty="0"/>
              <a:t>Partial autocorrelation</a:t>
            </a:r>
          </a:p>
        </p:txBody>
      </p:sp>
    </p:spTree>
    <p:extLst>
      <p:ext uri="{BB962C8B-B14F-4D97-AF65-F5344CB8AC3E}">
        <p14:creationId xmlns:p14="http://schemas.microsoft.com/office/powerpoint/2010/main" val="2852095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53540114"/>
              </p:ext>
            </p:extLst>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02449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Exponential Decay</a:t>
            </a:r>
          </a:p>
        </p:txBody>
      </p:sp>
      <p:pic>
        <p:nvPicPr>
          <p:cNvPr id="3" name="Picture 2"/>
          <p:cNvPicPr>
            <a:picLocks noChangeAspect="1"/>
          </p:cNvPicPr>
          <p:nvPr/>
        </p:nvPicPr>
        <p:blipFill>
          <a:blip r:embed="rId3"/>
          <a:stretch>
            <a:fillRect/>
          </a:stretch>
        </p:blipFill>
        <p:spPr>
          <a:xfrm>
            <a:off x="603925" y="2116137"/>
            <a:ext cx="5036150" cy="3843791"/>
          </a:xfrm>
          <a:prstGeom prst="rect">
            <a:avLst/>
          </a:prstGeom>
        </p:spPr>
      </p:pic>
      <p:pic>
        <p:nvPicPr>
          <p:cNvPr id="4" name="Picture 3"/>
          <p:cNvPicPr>
            <a:picLocks noChangeAspect="1"/>
          </p:cNvPicPr>
          <p:nvPr/>
        </p:nvPicPr>
        <p:blipFill>
          <a:blip r:embed="rId4"/>
          <a:stretch>
            <a:fillRect/>
          </a:stretch>
        </p:blipFill>
        <p:spPr>
          <a:xfrm>
            <a:off x="6513053" y="2116137"/>
            <a:ext cx="5069347" cy="3843791"/>
          </a:xfrm>
          <a:prstGeom prst="rect">
            <a:avLst/>
          </a:prstGeom>
        </p:spPr>
      </p:pic>
    </p:spTree>
    <p:extLst>
      <p:ext uri="{BB962C8B-B14F-4D97-AF65-F5344CB8AC3E}">
        <p14:creationId xmlns:p14="http://schemas.microsoft.com/office/powerpoint/2010/main" val="3852639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Significant Lags</a:t>
            </a:r>
          </a:p>
        </p:txBody>
      </p:sp>
      <p:pic>
        <p:nvPicPr>
          <p:cNvPr id="5" name="Picture 4"/>
          <p:cNvPicPr>
            <a:picLocks noChangeAspect="1"/>
          </p:cNvPicPr>
          <p:nvPr/>
        </p:nvPicPr>
        <p:blipFill>
          <a:blip r:embed="rId3"/>
          <a:stretch>
            <a:fillRect/>
          </a:stretch>
        </p:blipFill>
        <p:spPr>
          <a:xfrm>
            <a:off x="429986" y="1877784"/>
            <a:ext cx="5321521" cy="4040414"/>
          </a:xfrm>
          <a:prstGeom prst="rect">
            <a:avLst/>
          </a:prstGeom>
        </p:spPr>
      </p:pic>
      <p:pic>
        <p:nvPicPr>
          <p:cNvPr id="6" name="Picture 5"/>
          <p:cNvPicPr>
            <a:picLocks noChangeAspect="1"/>
          </p:cNvPicPr>
          <p:nvPr/>
        </p:nvPicPr>
        <p:blipFill>
          <a:blip r:embed="rId4"/>
          <a:stretch>
            <a:fillRect/>
          </a:stretch>
        </p:blipFill>
        <p:spPr>
          <a:xfrm>
            <a:off x="6377214" y="1876509"/>
            <a:ext cx="5517636" cy="4041689"/>
          </a:xfrm>
          <a:prstGeom prst="rect">
            <a:avLst/>
          </a:prstGeom>
        </p:spPr>
      </p:pic>
    </p:spTree>
    <p:extLst>
      <p:ext uri="{BB962C8B-B14F-4D97-AF65-F5344CB8AC3E}">
        <p14:creationId xmlns:p14="http://schemas.microsoft.com/office/powerpoint/2010/main" val="11295942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8100"/>
            <a:ext cx="12192000" cy="6766560"/>
          </a:xfrm>
          <a:prstGeom prst="rect">
            <a:avLst/>
          </a:prstGeom>
        </p:spPr>
      </p:pic>
      <p:graphicFrame>
        <p:nvGraphicFramePr>
          <p:cNvPr id="2" name="Object 1"/>
          <p:cNvGraphicFramePr>
            <a:graphicFrameLocks noChangeAspect="1"/>
          </p:cNvGraphicFramePr>
          <p:nvPr/>
        </p:nvGraphicFramePr>
        <p:xfrm>
          <a:off x="9061450" y="1224643"/>
          <a:ext cx="1974198" cy="532720"/>
        </p:xfrm>
        <a:graphic>
          <a:graphicData uri="http://schemas.openxmlformats.org/presentationml/2006/ole">
            <mc:AlternateContent xmlns:mc="http://schemas.openxmlformats.org/markup-compatibility/2006">
              <mc:Choice xmlns:v="urn:schemas-microsoft-com:vml" Requires="v">
                <p:oleObj name="Equation" r:id="rId4" imgW="800100" imgH="215900" progId="Equation.3">
                  <p:embed/>
                </p:oleObj>
              </mc:Choice>
              <mc:Fallback>
                <p:oleObj name="Equation" r:id="rId4" imgW="800100" imgH="215900" progId="Equation.3">
                  <p:embed/>
                  <p:pic>
                    <p:nvPicPr>
                      <p:cNvPr id="2" name="Object 1"/>
                      <p:cNvPicPr/>
                      <p:nvPr/>
                    </p:nvPicPr>
                    <p:blipFill>
                      <a:blip r:embed="rId5"/>
                      <a:stretch>
                        <a:fillRect/>
                      </a:stretch>
                    </p:blipFill>
                    <p:spPr>
                      <a:xfrm>
                        <a:off x="9061450" y="1224643"/>
                        <a:ext cx="1974198" cy="532720"/>
                      </a:xfrm>
                      <a:prstGeom prst="rect">
                        <a:avLst/>
                      </a:prstGeom>
                    </p:spPr>
                  </p:pic>
                </p:oleObj>
              </mc:Fallback>
            </mc:AlternateContent>
          </a:graphicData>
        </a:graphic>
      </p:graphicFrame>
    </p:spTree>
    <p:extLst>
      <p:ext uri="{BB962C8B-B14F-4D97-AF65-F5344CB8AC3E}">
        <p14:creationId xmlns:p14="http://schemas.microsoft.com/office/powerpoint/2010/main" val="2287367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3478"/>
          <a:stretch/>
        </p:blipFill>
        <p:spPr>
          <a:xfrm>
            <a:off x="0" y="1647884"/>
            <a:ext cx="12192000" cy="4219515"/>
          </a:xfrm>
          <a:prstGeom prst="rect">
            <a:avLst/>
          </a:prstGeom>
        </p:spPr>
      </p:pic>
    </p:spTree>
    <p:extLst>
      <p:ext uri="{BB962C8B-B14F-4D97-AF65-F5344CB8AC3E}">
        <p14:creationId xmlns:p14="http://schemas.microsoft.com/office/powerpoint/2010/main" val="10805727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1106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Producing ACF/PACF plots</a:t>
            </a:r>
          </a:p>
        </p:txBody>
      </p:sp>
      <p:sp>
        <p:nvSpPr>
          <p:cNvPr id="7" name="Content Placeholder 4">
            <a:extLst>
              <a:ext uri="{FF2B5EF4-FFF2-40B4-BE49-F238E27FC236}">
                <a16:creationId xmlns:a16="http://schemas.microsoft.com/office/drawing/2014/main" id="{2059D0D8-78CB-CF47-B0F2-AEEC78740518}"/>
              </a:ext>
            </a:extLst>
          </p:cNvPr>
          <p:cNvSpPr txBox="1">
            <a:spLocks/>
          </p:cNvSpPr>
          <p:nvPr/>
        </p:nvSpPr>
        <p:spPr bwMode="auto">
          <a:xfrm>
            <a:off x="926432" y="1995615"/>
            <a:ext cx="10190747" cy="3404287"/>
          </a:xfrm>
          <a:prstGeom prst="rect">
            <a:avLst/>
          </a:prstGeom>
          <a:solidFill>
            <a:srgbClr val="E5E9EA"/>
          </a:solidFill>
          <a:ln>
            <a:solidFill>
              <a:srgbClr val="4B5A60"/>
            </a:solidFill>
          </a:ln>
          <a:effectLst>
            <a:outerShdw blurRad="50800" dist="38100" dir="2700000" algn="tl" rotWithShape="0">
              <a:prstClr val="black">
                <a:alpha val="40000"/>
              </a:prstClr>
            </a:outerShdw>
          </a:effectLst>
        </p:spPr>
        <p:txBody>
          <a:bodyPr vert="horz" wrap="square" lIns="0" tIns="45720" rIns="91440" bIns="45720" numCol="1" anchor="t" anchorCtr="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tx1"/>
                </a:solidFill>
                <a:latin typeface="Courier"/>
                <a:ea typeface="+mn-ea"/>
                <a:cs typeface="Courier"/>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ourier"/>
                <a:ea typeface="+mn-ea"/>
                <a:cs typeface="Courier"/>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ourier"/>
                <a:ea typeface="+mn-ea"/>
                <a:cs typeface="Courier"/>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urier"/>
                <a:ea typeface="+mn-ea"/>
                <a:cs typeface="Courier"/>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Courier"/>
                <a:ea typeface="+mn-ea"/>
                <a:cs typeface="Courie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6">
                    <a:lumMod val="75000"/>
                  </a:schemeClr>
                </a:solidFill>
              </a:rPr>
              <a:t># Plot ACF and PACF</a:t>
            </a:r>
          </a:p>
          <a:p>
            <a:pPr>
              <a:lnSpc>
                <a:spcPct val="100000"/>
              </a:lnSpc>
              <a:spcBef>
                <a:spcPts val="0"/>
              </a:spcBef>
            </a:pPr>
            <a:r>
              <a:rPr lang="en-US" sz="1800" dirty="0">
                <a:solidFill>
                  <a:schemeClr val="accent6">
                    <a:lumMod val="75000"/>
                  </a:schemeClr>
                </a:solidFill>
              </a:rPr>
              <a:t># Set plotting to two records on one page</a:t>
            </a:r>
          </a:p>
          <a:p>
            <a:pPr>
              <a:lnSpc>
                <a:spcPct val="100000"/>
              </a:lnSpc>
              <a:spcBef>
                <a:spcPts val="0"/>
              </a:spcBef>
            </a:pPr>
            <a:r>
              <a:rPr lang="en-US" sz="1800" dirty="0"/>
              <a:t>par(</a:t>
            </a:r>
            <a:r>
              <a:rPr lang="en-US" sz="1800" dirty="0" err="1"/>
              <a:t>mfrow</a:t>
            </a:r>
            <a:r>
              <a:rPr lang="en-US" sz="1800" dirty="0"/>
              <a:t>=c(1,2))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plots</a:t>
            </a:r>
          </a:p>
          <a:p>
            <a:pPr>
              <a:lnSpc>
                <a:spcPct val="100000"/>
              </a:lnSpc>
              <a:spcBef>
                <a:spcPts val="0"/>
              </a:spcBef>
            </a:pPr>
            <a:r>
              <a:rPr lang="en-US" sz="1800" dirty="0" err="1"/>
              <a:t>acf</a:t>
            </a:r>
            <a:r>
              <a:rPr lang="en-US" sz="1800" dirty="0"/>
              <a:t>(residuals(ols.model.time2),main="ACF")</a:t>
            </a:r>
          </a:p>
          <a:p>
            <a:pPr>
              <a:lnSpc>
                <a:spcPct val="100000"/>
              </a:lnSpc>
              <a:spcBef>
                <a:spcPts val="0"/>
              </a:spcBef>
            </a:pPr>
            <a:r>
              <a:rPr lang="en-US" sz="1800" dirty="0" err="1"/>
              <a:t>acf</a:t>
            </a:r>
            <a:r>
              <a:rPr lang="en-US" sz="1800" dirty="0"/>
              <a:t>(residuals(ols.model.time2),type='</a:t>
            </a:r>
            <a:r>
              <a:rPr lang="en-US" sz="1800" dirty="0" err="1"/>
              <a:t>partial',main</a:t>
            </a:r>
            <a:r>
              <a:rPr lang="en-US" sz="1800" dirty="0"/>
              <a:t>="PACF")</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Reset the plotting</a:t>
            </a:r>
          </a:p>
          <a:p>
            <a:pPr>
              <a:lnSpc>
                <a:spcPct val="100000"/>
              </a:lnSpc>
              <a:spcBef>
                <a:spcPts val="0"/>
              </a:spcBef>
            </a:pPr>
            <a:r>
              <a:rPr lang="en-US" sz="1800" dirty="0"/>
              <a:t>par(</a:t>
            </a:r>
            <a:r>
              <a:rPr lang="en-US" sz="1800" dirty="0" err="1"/>
              <a:t>mfrow</a:t>
            </a:r>
            <a:r>
              <a:rPr lang="en-US" sz="1800" dirty="0"/>
              <a:t>=c(1,1))</a:t>
            </a:r>
          </a:p>
        </p:txBody>
      </p:sp>
    </p:spTree>
    <p:extLst>
      <p:ext uri="{BB962C8B-B14F-4D97-AF65-F5344CB8AC3E}">
        <p14:creationId xmlns:p14="http://schemas.microsoft.com/office/powerpoint/2010/main" val="2695375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AF13-8492-B028-4BA7-F3722399921B}"/>
              </a:ext>
            </a:extLst>
          </p:cNvPr>
          <p:cNvSpPr>
            <a:spLocks noGrp="1"/>
          </p:cNvSpPr>
          <p:nvPr>
            <p:ph type="title"/>
          </p:nvPr>
        </p:nvSpPr>
        <p:spPr/>
        <p:txBody>
          <a:bodyPr/>
          <a:lstStyle/>
          <a:p>
            <a:r>
              <a:rPr lang="en-US" dirty="0"/>
              <a:t>Review of coding from yesterday</a:t>
            </a:r>
          </a:p>
        </p:txBody>
      </p:sp>
      <p:sp>
        <p:nvSpPr>
          <p:cNvPr id="3" name="Content Placeholder 2">
            <a:extLst>
              <a:ext uri="{FF2B5EF4-FFF2-40B4-BE49-F238E27FC236}">
                <a16:creationId xmlns:a16="http://schemas.microsoft.com/office/drawing/2014/main" id="{F3E0542A-FE09-64F4-868E-7F054143051E}"/>
              </a:ext>
            </a:extLst>
          </p:cNvPr>
          <p:cNvSpPr>
            <a:spLocks noGrp="1"/>
          </p:cNvSpPr>
          <p:nvPr>
            <p:ph idx="1"/>
          </p:nvPr>
        </p:nvSpPr>
        <p:spPr>
          <a:xfrm>
            <a:off x="838200" y="1564395"/>
            <a:ext cx="10515600" cy="2409294"/>
          </a:xfrm>
        </p:spPr>
        <p:txBody>
          <a:bodyPr/>
          <a:lstStyle/>
          <a:p>
            <a:r>
              <a:rPr lang="en-US" dirty="0"/>
              <a:t>What do we call a data object in R?</a:t>
            </a:r>
          </a:p>
          <a:p>
            <a:r>
              <a:rPr lang="en-US" dirty="0"/>
              <a:t>What is an R “function”?</a:t>
            </a:r>
          </a:p>
          <a:p>
            <a:r>
              <a:rPr lang="en-US" dirty="0"/>
              <a:t>From yesterday, name as many R functions as you can and what they do.</a:t>
            </a:r>
          </a:p>
        </p:txBody>
      </p:sp>
    </p:spTree>
    <p:extLst>
      <p:ext uri="{BB962C8B-B14F-4D97-AF65-F5344CB8AC3E}">
        <p14:creationId xmlns:p14="http://schemas.microsoft.com/office/powerpoint/2010/main" val="22994181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2DE4D-8478-BC41-9952-32BB3528BD8E}"/>
              </a:ext>
            </a:extLst>
          </p:cNvPr>
          <p:cNvPicPr>
            <a:picLocks noChangeAspect="1"/>
          </p:cNvPicPr>
          <p:nvPr/>
        </p:nvPicPr>
        <p:blipFill>
          <a:blip r:embed="rId3"/>
          <a:stretch>
            <a:fillRect/>
          </a:stretch>
        </p:blipFill>
        <p:spPr>
          <a:xfrm>
            <a:off x="818287" y="1"/>
            <a:ext cx="10555426" cy="5995482"/>
          </a:xfrm>
          <a:prstGeom prst="rect">
            <a:avLst/>
          </a:prstGeom>
        </p:spPr>
      </p:pic>
    </p:spTree>
    <p:extLst>
      <p:ext uri="{BB962C8B-B14F-4D97-AF65-F5344CB8AC3E}">
        <p14:creationId xmlns:p14="http://schemas.microsoft.com/office/powerpoint/2010/main" val="748727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Run the Final Model</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66814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bg2">
                    <a:lumMod val="75000"/>
                  </a:schemeClr>
                </a:solidFill>
              </a:rPr>
              <a:t>Setup data</a:t>
            </a:r>
          </a:p>
          <a:p>
            <a:pPr marL="457200" indent="-457200">
              <a:buFont typeface="+mj-lt"/>
              <a:buAutoNum type="arabicPeriod"/>
            </a:pPr>
            <a:r>
              <a:rPr lang="en-US" dirty="0">
                <a:solidFill>
                  <a:schemeClr val="bg2">
                    <a:lumMod val="75000"/>
                  </a:schemeClr>
                </a:solidFill>
              </a:rPr>
              <a:t>Visually inspect the data</a:t>
            </a:r>
          </a:p>
          <a:p>
            <a:pPr marL="457200" indent="-457200">
              <a:buFont typeface="+mj-lt"/>
              <a:buAutoNum type="arabicPeriod"/>
            </a:pPr>
            <a:r>
              <a:rPr lang="en-US" dirty="0">
                <a:solidFill>
                  <a:schemeClr val="bg2">
                    <a:lumMod val="75000"/>
                  </a:schemeClr>
                </a:solidFill>
              </a:rPr>
              <a:t>Preliminary analysis</a:t>
            </a:r>
          </a:p>
          <a:p>
            <a:pPr marL="457200" indent="-457200">
              <a:buFont typeface="+mj-lt"/>
              <a:buAutoNum type="arabicPeriod"/>
            </a:pPr>
            <a:r>
              <a:rPr lang="en-US" dirty="0">
                <a:solidFill>
                  <a:schemeClr val="bg2">
                    <a:lumMod val="75000"/>
                  </a:schemeClr>
                </a:solidFill>
              </a:rPr>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9650845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final model</a:t>
            </a:r>
          </a:p>
        </p:txBody>
      </p:sp>
      <p:sp>
        <p:nvSpPr>
          <p:cNvPr id="7" name="Content Placeholder 6"/>
          <p:cNvSpPr>
            <a:spLocks noGrp="1"/>
          </p:cNvSpPr>
          <p:nvPr>
            <p:ph idx="1"/>
          </p:nvPr>
        </p:nvSpPr>
        <p:spPr/>
        <p:txBody>
          <a:bodyPr>
            <a:normAutofit/>
          </a:bodyPr>
          <a:lstStyle/>
          <a:p>
            <a:r>
              <a:rPr lang="en-US" dirty="0"/>
              <a:t>Use function </a:t>
            </a:r>
            <a:r>
              <a:rPr lang="en-US" i="1" dirty="0" err="1"/>
              <a:t>gls</a:t>
            </a:r>
            <a:r>
              <a:rPr lang="en-US" i="1" dirty="0"/>
              <a:t> </a:t>
            </a:r>
            <a:r>
              <a:rPr lang="en-US" dirty="0"/>
              <a:t>(similar specification to </a:t>
            </a:r>
            <a:r>
              <a:rPr lang="en-US" i="1" dirty="0" err="1"/>
              <a:t>lm</a:t>
            </a:r>
            <a:r>
              <a:rPr lang="en-US" dirty="0"/>
              <a:t>)</a:t>
            </a:r>
          </a:p>
          <a:p>
            <a:r>
              <a:rPr lang="en-US" dirty="0"/>
              <a:t>If we wanted to use AR(1), for example:</a:t>
            </a:r>
          </a:p>
        </p:txBody>
      </p:sp>
      <p:sp>
        <p:nvSpPr>
          <p:cNvPr id="3" name="Content Placeholder 2"/>
          <p:cNvSpPr>
            <a:spLocks noGrp="1"/>
          </p:cNvSpPr>
          <p:nvPr>
            <p:ph sz="quarter" idx="13"/>
          </p:nvPr>
        </p:nvSpPr>
        <p:spPr>
          <a:xfrm>
            <a:off x="609600" y="2910018"/>
            <a:ext cx="10972799" cy="2785837"/>
          </a:xfrm>
        </p:spPr>
        <p:txBody>
          <a:bodyPr>
            <a:normAutofit/>
          </a:bodyPr>
          <a:lstStyle/>
          <a:p>
            <a:r>
              <a:rPr lang="en-US" dirty="0">
                <a:solidFill>
                  <a:schemeClr val="accent6">
                    <a:lumMod val="75000"/>
                  </a:schemeClr>
                </a:solidFill>
              </a:rPr>
              <a:t># Fit the GLS regression model with AR(1)</a:t>
            </a:r>
          </a:p>
          <a:p>
            <a:r>
              <a:rPr lang="en-US" dirty="0" err="1"/>
              <a:t>model_final</a:t>
            </a:r>
            <a:r>
              <a:rPr lang="en-US" dirty="0"/>
              <a:t> &lt;- </a:t>
            </a:r>
            <a:r>
              <a:rPr lang="en-US" dirty="0" err="1"/>
              <a:t>gls</a:t>
            </a:r>
            <a:r>
              <a:rPr lang="en-US" dirty="0"/>
              <a:t>(count ~ time + time2,</a:t>
            </a:r>
          </a:p>
          <a:p>
            <a:r>
              <a:rPr lang="en-US" dirty="0"/>
              <a:t>                   data=dataset,</a:t>
            </a:r>
          </a:p>
          <a:p>
            <a:r>
              <a:rPr lang="en-US" dirty="0"/>
              <a:t>                   correlation=</a:t>
            </a:r>
            <a:r>
              <a:rPr lang="en-US" dirty="0" err="1"/>
              <a:t>corARMA</a:t>
            </a:r>
            <a:r>
              <a:rPr lang="en-US" dirty="0"/>
              <a:t>(p=1,form=~time),</a:t>
            </a:r>
          </a:p>
          <a:p>
            <a:r>
              <a:rPr lang="en-US" dirty="0"/>
              <a:t>			 method="ML")</a:t>
            </a:r>
          </a:p>
          <a:p>
            <a:r>
              <a:rPr lang="en-US" dirty="0"/>
              <a:t>summary(</a:t>
            </a:r>
            <a:r>
              <a:rPr lang="en-US" dirty="0" err="1"/>
              <a:t>model_final</a:t>
            </a:r>
            <a:r>
              <a:rPr lang="en-US" dirty="0"/>
              <a:t>)</a:t>
            </a:r>
          </a:p>
        </p:txBody>
      </p:sp>
    </p:spTree>
    <p:extLst>
      <p:ext uri="{BB962C8B-B14F-4D97-AF65-F5344CB8AC3E}">
        <p14:creationId xmlns:p14="http://schemas.microsoft.com/office/powerpoint/2010/main" val="30189486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80FDC-3AC7-F64D-8E75-04D4CA64DDD4}"/>
              </a:ext>
            </a:extLst>
          </p:cNvPr>
          <p:cNvPicPr>
            <a:picLocks noChangeAspect="1"/>
          </p:cNvPicPr>
          <p:nvPr/>
        </p:nvPicPr>
        <p:blipFill>
          <a:blip r:embed="rId2"/>
          <a:stretch>
            <a:fillRect/>
          </a:stretch>
        </p:blipFill>
        <p:spPr>
          <a:xfrm>
            <a:off x="2959615" y="428314"/>
            <a:ext cx="6272770" cy="5074047"/>
          </a:xfrm>
          <a:prstGeom prst="rect">
            <a:avLst/>
          </a:prstGeom>
        </p:spPr>
      </p:pic>
    </p:spTree>
    <p:extLst>
      <p:ext uri="{BB962C8B-B14F-4D97-AF65-F5344CB8AC3E}">
        <p14:creationId xmlns:p14="http://schemas.microsoft.com/office/powerpoint/2010/main" val="40928647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8FE69-670D-1A49-80AF-39378D9DD4C1}"/>
              </a:ext>
            </a:extLst>
          </p:cNvPr>
          <p:cNvPicPr>
            <a:picLocks noChangeAspect="1"/>
          </p:cNvPicPr>
          <p:nvPr/>
        </p:nvPicPr>
        <p:blipFill>
          <a:blip r:embed="rId2"/>
          <a:stretch>
            <a:fillRect/>
          </a:stretch>
        </p:blipFill>
        <p:spPr>
          <a:xfrm>
            <a:off x="696783" y="0"/>
            <a:ext cx="10529349" cy="5980670"/>
          </a:xfrm>
          <a:prstGeom prst="rect">
            <a:avLst/>
          </a:prstGeom>
        </p:spPr>
      </p:pic>
    </p:spTree>
    <p:extLst>
      <p:ext uri="{BB962C8B-B14F-4D97-AF65-F5344CB8AC3E}">
        <p14:creationId xmlns:p14="http://schemas.microsoft.com/office/powerpoint/2010/main" val="11327234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Next week...</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t>Seasonality</a:t>
            </a:r>
          </a:p>
          <a:p>
            <a:pPr marL="457200" indent="-457200">
              <a:buFont typeface="+mj-lt"/>
              <a:buAutoNum type="arabicPeriod"/>
            </a:pPr>
            <a:r>
              <a:rPr lang="en-US" dirty="0"/>
              <a:t>Predictions</a:t>
            </a:r>
          </a:p>
          <a:p>
            <a:pPr marL="457200" indent="-457200">
              <a:buFont typeface="+mj-lt"/>
              <a:buAutoNum type="arabicPeriod"/>
            </a:pPr>
            <a:r>
              <a:rPr lang="en-US" dirty="0"/>
              <a:t>Syndromic surveillance models</a:t>
            </a:r>
          </a:p>
        </p:txBody>
      </p:sp>
    </p:spTree>
    <p:extLst>
      <p:ext uri="{BB962C8B-B14F-4D97-AF65-F5344CB8AC3E}">
        <p14:creationId xmlns:p14="http://schemas.microsoft.com/office/powerpoint/2010/main" val="387927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E8C93-CEAD-8D40-C923-7639EBE1AF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92CE36-8410-D10A-0DDC-1DB29A46F0D6}"/>
              </a:ext>
            </a:extLst>
          </p:cNvPr>
          <p:cNvSpPr>
            <a:spLocks noGrp="1"/>
          </p:cNvSpPr>
          <p:nvPr>
            <p:ph type="title"/>
          </p:nvPr>
        </p:nvSpPr>
        <p:spPr/>
        <p:txBody>
          <a:bodyPr/>
          <a:lstStyle/>
          <a:p>
            <a:r>
              <a:rPr lang="en-US" dirty="0"/>
              <a:t>Review of coding from yesterday</a:t>
            </a:r>
          </a:p>
        </p:txBody>
      </p:sp>
      <p:sp>
        <p:nvSpPr>
          <p:cNvPr id="3" name="Content Placeholder 2">
            <a:extLst>
              <a:ext uri="{FF2B5EF4-FFF2-40B4-BE49-F238E27FC236}">
                <a16:creationId xmlns:a16="http://schemas.microsoft.com/office/drawing/2014/main" id="{21CD07F7-F483-68AC-2F92-1D3B64468A93}"/>
              </a:ext>
            </a:extLst>
          </p:cNvPr>
          <p:cNvSpPr>
            <a:spLocks noGrp="1"/>
          </p:cNvSpPr>
          <p:nvPr>
            <p:ph idx="1"/>
          </p:nvPr>
        </p:nvSpPr>
        <p:spPr>
          <a:xfrm>
            <a:off x="838200" y="1417232"/>
            <a:ext cx="10515600" cy="5028316"/>
          </a:xfrm>
        </p:spPr>
        <p:txBody>
          <a:bodyPr/>
          <a:lstStyle/>
          <a:p>
            <a:r>
              <a:rPr lang="en-US" dirty="0"/>
              <a:t>What do we call a data object in R?</a:t>
            </a:r>
          </a:p>
          <a:p>
            <a:r>
              <a:rPr lang="en-US" dirty="0"/>
              <a:t>What is an R “function”?</a:t>
            </a:r>
          </a:p>
          <a:p>
            <a:r>
              <a:rPr lang="en-US" dirty="0"/>
              <a:t>From yesterday, name as many R functions as you can and what they do.</a:t>
            </a:r>
          </a:p>
          <a:p>
            <a:pPr lvl="1"/>
            <a:r>
              <a:rPr lang="en-US" dirty="0"/>
              <a:t>library()</a:t>
            </a:r>
          </a:p>
          <a:p>
            <a:pPr lvl="1"/>
            <a:r>
              <a:rPr lang="en-US" dirty="0" err="1"/>
              <a:t>readRDS</a:t>
            </a:r>
            <a:r>
              <a:rPr lang="en-US" dirty="0"/>
              <a:t>()</a:t>
            </a:r>
          </a:p>
          <a:p>
            <a:pPr lvl="1"/>
            <a:r>
              <a:rPr lang="en-US" dirty="0" err="1"/>
              <a:t>read_csv</a:t>
            </a:r>
            <a:r>
              <a:rPr lang="en-US" dirty="0"/>
              <a:t>()</a:t>
            </a:r>
          </a:p>
          <a:p>
            <a:pPr lvl="1"/>
            <a:r>
              <a:rPr lang="en-US" dirty="0"/>
              <a:t>head()</a:t>
            </a:r>
          </a:p>
          <a:p>
            <a:pPr lvl="1"/>
            <a:r>
              <a:rPr lang="en-US" dirty="0"/>
              <a:t>View()</a:t>
            </a:r>
          </a:p>
          <a:p>
            <a:pPr lvl="1"/>
            <a:r>
              <a:rPr lang="en-US" dirty="0"/>
              <a:t>str()</a:t>
            </a:r>
          </a:p>
          <a:p>
            <a:pPr lvl="1"/>
            <a:r>
              <a:rPr lang="en-US" dirty="0"/>
              <a:t>%&gt;%</a:t>
            </a:r>
          </a:p>
          <a:p>
            <a:pPr lvl="1"/>
            <a:r>
              <a:rPr lang="en-US" dirty="0"/>
              <a:t>filter()</a:t>
            </a:r>
          </a:p>
        </p:txBody>
      </p:sp>
    </p:spTree>
    <p:extLst>
      <p:ext uri="{BB962C8B-B14F-4D97-AF65-F5344CB8AC3E}">
        <p14:creationId xmlns:p14="http://schemas.microsoft.com/office/powerpoint/2010/main" val="3825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DA23F-6AD6-DE12-C439-A642CE7844A4}"/>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2A211517-9787-AAAC-B92B-00F3B320311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9077910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1004</TotalTime>
  <Words>2401</Words>
  <Application>Microsoft Office PowerPoint</Application>
  <PresentationFormat>Widescreen</PresentationFormat>
  <Paragraphs>399</Paragraphs>
  <Slides>76</Slides>
  <Notes>41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5" baseType="lpstr">
      <vt:lpstr>Arial</vt:lpstr>
      <vt:lpstr>Calibri</vt:lpstr>
      <vt:lpstr>Cambria Math</vt:lpstr>
      <vt:lpstr>Courier</vt:lpstr>
      <vt:lpstr>Georgia</vt:lpstr>
      <vt:lpstr>Helvetica</vt:lpstr>
      <vt:lpstr>Times New Roman</vt:lpstr>
      <vt:lpstr>1_Office Theme</vt:lpstr>
      <vt:lpstr>Equation</vt:lpstr>
      <vt:lpstr>Linear regression and fitting time series models</vt:lpstr>
      <vt:lpstr>Review of Yesterday</vt:lpstr>
      <vt:lpstr>How can we leverage routinely collected data to improve COVID-19 response?</vt:lpstr>
      <vt:lpstr>COVID-19 syndromic surveillance</vt:lpstr>
      <vt:lpstr>Teaching Objectives</vt:lpstr>
      <vt:lpstr>Saving R files</vt:lpstr>
      <vt:lpstr>Review of coding from yesterday</vt:lpstr>
      <vt:lpstr>Review of coding from yesterday</vt:lpstr>
      <vt:lpstr>Linear Regression</vt:lpstr>
      <vt:lpstr>PowerPoint Presentation</vt:lpstr>
      <vt:lpstr>Simple Linear Regression</vt:lpstr>
      <vt:lpstr>What is linear regression?</vt:lpstr>
      <vt:lpstr>Part 2 - What is a time series?</vt:lpstr>
      <vt:lpstr>What is a time series?</vt:lpstr>
      <vt:lpstr>Steps we will cover</vt:lpstr>
      <vt:lpstr>Step 1: Setup Data</vt:lpstr>
      <vt:lpstr>Data Setup</vt:lpstr>
      <vt:lpstr>PowerPoint Presentation</vt:lpstr>
      <vt:lpstr>Step 2: Visually Inspect Data</vt:lpstr>
      <vt:lpstr>Visually Inspect Data</vt:lpstr>
      <vt:lpstr>PowerPoint Presentation</vt:lpstr>
      <vt:lpstr>What trends do we see here?</vt:lpstr>
      <vt:lpstr>Step 3: Preliminary Analysis</vt:lpstr>
      <vt:lpstr>Where we are now</vt:lpstr>
      <vt:lpstr>Preliminary analysis</vt:lpstr>
      <vt:lpstr>Intercept-only Model</vt:lpstr>
      <vt:lpstr>PowerPoint Presentation</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Part 3 - Seasonality and time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Autocorrelation</vt:lpstr>
      <vt:lpstr>What is autocorrelation?</vt:lpstr>
      <vt:lpstr>Autoregression</vt:lpstr>
      <vt:lpstr>Moving Average</vt:lpstr>
      <vt:lpstr>Methods to Check Autocorrelation</vt:lpstr>
      <vt:lpstr>Durbin-Watson test</vt:lpstr>
      <vt:lpstr>PowerPoint Presentation</vt:lpstr>
      <vt:lpstr>Residual plot</vt:lpstr>
      <vt:lpstr>PowerPoint Presentation</vt:lpstr>
      <vt:lpstr>Autocorrelation plots</vt:lpstr>
      <vt:lpstr>PowerPoint Presentation</vt:lpstr>
      <vt:lpstr>Examples of Exponential Decay</vt:lpstr>
      <vt:lpstr>Examples of Significant Lags</vt:lpstr>
      <vt:lpstr>PowerPoint Presentation</vt:lpstr>
      <vt:lpstr>PowerPoint Presentation</vt:lpstr>
      <vt:lpstr>PowerPoint Presentation</vt:lpstr>
      <vt:lpstr>Producing ACF/PACF plots</vt:lpstr>
      <vt:lpstr>PowerPoint Presentation</vt:lpstr>
      <vt:lpstr>Step 5: Run the Final Model</vt:lpstr>
      <vt:lpstr>Where we are now</vt:lpstr>
      <vt:lpstr>Running the final model</vt:lpstr>
      <vt:lpstr>PowerPoint Presentation</vt:lpstr>
      <vt:lpstr>PowerPoint Presentation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93</cp:revision>
  <dcterms:created xsi:type="dcterms:W3CDTF">2019-03-28T20:29:47Z</dcterms:created>
  <dcterms:modified xsi:type="dcterms:W3CDTF">2024-12-10T09:55:12Z</dcterms:modified>
</cp:coreProperties>
</file>